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Microsoft_Equation1.bin" ContentType="application/vnd.openxmlformats-officedocument.oleObject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328" r:id="rId10"/>
    <p:sldId id="325" r:id="rId11"/>
    <p:sldId id="323" r:id="rId12"/>
    <p:sldId id="339" r:id="rId13"/>
    <p:sldId id="338" r:id="rId14"/>
    <p:sldId id="335" r:id="rId15"/>
    <p:sldId id="332" r:id="rId16"/>
    <p:sldId id="315" r:id="rId17"/>
    <p:sldId id="316" r:id="rId18"/>
    <p:sldId id="333" r:id="rId19"/>
    <p:sldId id="318" r:id="rId20"/>
    <p:sldId id="319" r:id="rId21"/>
    <p:sldId id="340" r:id="rId22"/>
    <p:sldId id="341" r:id="rId23"/>
    <p:sldId id="343" r:id="rId24"/>
    <p:sldId id="34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03" autoAdjust="0"/>
    <p:restoredTop sz="94660"/>
  </p:normalViewPr>
  <p:slideViewPr>
    <p:cSldViewPr snapToGrid="0" snapToObjects="1">
      <p:cViewPr>
        <p:scale>
          <a:sx n="95" d="100"/>
          <a:sy n="95" d="100"/>
        </p:scale>
        <p:origin x="-172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Losses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Naïve</c:v>
                </c:pt>
                <c:pt idx="1">
                  <c:v>Optimal Prior in Full Space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3.0</c:v>
                </c:pt>
                <c:pt idx="1">
                  <c:v>6.0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Ties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Naïve</c:v>
                </c:pt>
                <c:pt idx="1">
                  <c:v>Optimal Prior in Full Space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1.0</c:v>
                </c:pt>
                <c:pt idx="1">
                  <c:v>3.0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Wins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Naïve</c:v>
                </c:pt>
                <c:pt idx="1">
                  <c:v>Optimal Prior in Full Space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24.0</c:v>
                </c:pt>
                <c:pt idx="1">
                  <c:v>21.0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33832"/>
        <c:axId val="4136808"/>
        <c:axId val="0"/>
      </c:bar3DChart>
      <c:catAx>
        <c:axId val="4133832"/>
        <c:scaling>
          <c:orientation val="minMax"/>
        </c:scaling>
        <c:delete val="1"/>
        <c:axPos val="b"/>
        <c:majorTickMark val="out"/>
        <c:minorTickMark val="none"/>
        <c:tickLblPos val="none"/>
        <c:crossAx val="4136808"/>
        <c:crosses val="autoZero"/>
        <c:auto val="1"/>
        <c:lblAlgn val="ctr"/>
        <c:lblOffset val="100"/>
        <c:noMultiLvlLbl val="0"/>
      </c:catAx>
      <c:valAx>
        <c:axId val="4136808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one"/>
        <c:crossAx val="4133832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1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Relationship Id="rId3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21.emf"/><Relationship Id="rId3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1366F-FFD5-F048-832A-EA942560C4DA}" type="datetimeFigureOut">
              <a:rPr lang="en-US" smtClean="0"/>
              <a:t>6/28/12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4D3B0-7DA3-7243-918F-905DE4A97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0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4D3B0-7DA3-7243-918F-905DE4A9725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24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416AD-AEBD-014B-A6FF-B5752B370FC5}" type="datetimeFigureOut">
              <a:rPr lang="en-US" smtClean="0"/>
              <a:t>6/28/12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F746E-34A4-B441-9D5F-7867CFF5C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3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416AD-AEBD-014B-A6FF-B5752B370FC5}" type="datetimeFigureOut">
              <a:rPr lang="en-US" smtClean="0"/>
              <a:t>6/28/12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F746E-34A4-B441-9D5F-7867CFF5C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4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416AD-AEBD-014B-A6FF-B5752B370FC5}" type="datetimeFigureOut">
              <a:rPr lang="en-US" smtClean="0"/>
              <a:t>6/28/12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F746E-34A4-B441-9D5F-7867CFF5C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71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416AD-AEBD-014B-A6FF-B5752B370FC5}" type="datetimeFigureOut">
              <a:rPr lang="en-US" smtClean="0"/>
              <a:t>6/28/12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F746E-34A4-B441-9D5F-7867CFF5C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416AD-AEBD-014B-A6FF-B5752B370FC5}" type="datetimeFigureOut">
              <a:rPr lang="en-US" smtClean="0"/>
              <a:t>6/28/12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F746E-34A4-B441-9D5F-7867CFF5C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94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416AD-AEBD-014B-A6FF-B5752B370FC5}" type="datetimeFigureOut">
              <a:rPr lang="en-US" smtClean="0"/>
              <a:t>6/28/12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F746E-34A4-B441-9D5F-7867CFF5C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7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416AD-AEBD-014B-A6FF-B5752B370FC5}" type="datetimeFigureOut">
              <a:rPr lang="en-US" smtClean="0"/>
              <a:t>6/28/12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F746E-34A4-B441-9D5F-7867CFF5C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1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416AD-AEBD-014B-A6FF-B5752B370FC5}" type="datetimeFigureOut">
              <a:rPr lang="en-US" smtClean="0"/>
              <a:t>6/28/12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F746E-34A4-B441-9D5F-7867CFF5C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0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416AD-AEBD-014B-A6FF-B5752B370FC5}" type="datetimeFigureOut">
              <a:rPr lang="en-US" smtClean="0"/>
              <a:t>6/28/12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F746E-34A4-B441-9D5F-7867CFF5C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3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416AD-AEBD-014B-A6FF-B5752B370FC5}" type="datetimeFigureOut">
              <a:rPr lang="en-US" smtClean="0"/>
              <a:t>6/28/12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F746E-34A4-B441-9D5F-7867CFF5C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41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416AD-AEBD-014B-A6FF-B5752B370FC5}" type="datetimeFigureOut">
              <a:rPr lang="en-US" smtClean="0"/>
              <a:t>6/28/12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F746E-34A4-B441-9D5F-7867CFF5C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2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416AD-AEBD-014B-A6FF-B5752B370FC5}" type="datetimeFigureOut">
              <a:rPr lang="en-US" smtClean="0"/>
              <a:t>6/28/12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F746E-34A4-B441-9D5F-7867CFF5C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9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0.gif"/><Relationship Id="rId8" Type="http://schemas.openxmlformats.org/officeDocument/2006/relationships/image" Target="../media/image17.jpeg"/><Relationship Id="rId9" Type="http://schemas.openxmlformats.org/officeDocument/2006/relationships/oleObject" Target="../embeddings/oleObject1.bin"/><Relationship Id="rId10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2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.bin"/><Relationship Id="rId12" Type="http://schemas.openxmlformats.org/officeDocument/2006/relationships/image" Target="../media/image21.emf"/><Relationship Id="rId13" Type="http://schemas.openxmlformats.org/officeDocument/2006/relationships/oleObject" Target="../embeddings/oleObject13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9.bin"/><Relationship Id="rId8" Type="http://schemas.openxmlformats.org/officeDocument/2006/relationships/oleObject" Target="../embeddings/oleObject10.bin"/><Relationship Id="rId9" Type="http://schemas.openxmlformats.org/officeDocument/2006/relationships/oleObject" Target="../embeddings/oleObject11.bin"/><Relationship Id="rId10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28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18.bin"/><Relationship Id="rId8" Type="http://schemas.openxmlformats.org/officeDocument/2006/relationships/oleObject" Target="../embeddings/oleObject19.bin"/><Relationship Id="rId9" Type="http://schemas.openxmlformats.org/officeDocument/2006/relationships/image" Target="../media/image2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30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3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60949"/>
            <a:ext cx="7772400" cy="1686973"/>
          </a:xfrm>
        </p:spPr>
        <p:txBody>
          <a:bodyPr>
            <a:normAutofit/>
          </a:bodyPr>
          <a:lstStyle/>
          <a:p>
            <a:r>
              <a:rPr lang="en-US" dirty="0" smtClean="0"/>
              <a:t>Hierarchical Exploration for Accelerating Contextual Bandits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987" y="3647754"/>
            <a:ext cx="8283866" cy="267305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Yisong Yue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Carnegie Mellon University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Joint work with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Sue Ann Hong (CMU) &amp; Carlos </a:t>
            </a:r>
            <a:r>
              <a:rPr lang="en-US" sz="2400" dirty="0" err="1" smtClean="0">
                <a:solidFill>
                  <a:schemeClr val="tx1"/>
                </a:solidFill>
              </a:rPr>
              <a:t>Guestrin</a:t>
            </a:r>
            <a:r>
              <a:rPr lang="en-US" sz="2400" dirty="0" smtClean="0">
                <a:solidFill>
                  <a:schemeClr val="tx1"/>
                </a:solidFill>
              </a:rPr>
              <a:t> (CMU)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 descr="heinz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352" y="95186"/>
            <a:ext cx="2734235" cy="806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9946" y="95185"/>
            <a:ext cx="1532550" cy="756815"/>
          </a:xfrm>
          <a:prstGeom prst="rect">
            <a:avLst/>
          </a:prstGeom>
        </p:spPr>
      </p:pic>
      <p:pic>
        <p:nvPicPr>
          <p:cNvPr id="6" name="Picture 5" descr="M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63" y="95185"/>
            <a:ext cx="959874" cy="79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19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Balancing Exploration vs. Exploitation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000" dirty="0" smtClean="0"/>
          </a:p>
          <a:p>
            <a:endParaRPr lang="en-US" sz="1000" dirty="0"/>
          </a:p>
          <a:p>
            <a:endParaRPr lang="en-US" sz="500" dirty="0" smtClean="0"/>
          </a:p>
          <a:p>
            <a:r>
              <a:rPr lang="en-US" sz="2800" dirty="0" smtClean="0"/>
              <a:t>At each iteration: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3600" dirty="0"/>
          </a:p>
          <a:p>
            <a:r>
              <a:rPr lang="en-US" sz="2800" dirty="0" smtClean="0"/>
              <a:t>Example below: </a:t>
            </a:r>
            <a:r>
              <a:rPr lang="en-US" sz="2400" dirty="0"/>
              <a:t>s</a:t>
            </a:r>
            <a:r>
              <a:rPr lang="en-US" sz="2400" dirty="0" smtClean="0"/>
              <a:t>elect article on economy</a:t>
            </a:r>
          </a:p>
          <a:p>
            <a:pPr lvl="1"/>
            <a:endParaRPr lang="en-US" sz="2400" dirty="0" smtClean="0"/>
          </a:p>
        </p:txBody>
      </p:sp>
      <p:grpSp>
        <p:nvGrpSpPr>
          <p:cNvPr id="19" name="Group 18"/>
          <p:cNvGrpSpPr/>
          <p:nvPr/>
        </p:nvGrpSpPr>
        <p:grpSpPr>
          <a:xfrm>
            <a:off x="457200" y="4267938"/>
            <a:ext cx="8275848" cy="2246769"/>
            <a:chOff x="457200" y="4052766"/>
            <a:chExt cx="8275848" cy="2246769"/>
          </a:xfrm>
        </p:grpSpPr>
        <p:sp>
          <p:nvSpPr>
            <p:cNvPr id="4" name="TextBox 3"/>
            <p:cNvSpPr txBox="1"/>
            <p:nvPr/>
          </p:nvSpPr>
          <p:spPr>
            <a:xfrm>
              <a:off x="457200" y="4052766"/>
              <a:ext cx="8229600" cy="224676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3200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sz="3600" dirty="0"/>
            </a:p>
            <a:p>
              <a:endParaRPr lang="en-US" sz="3600" dirty="0" smtClean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84384" y="4224182"/>
              <a:ext cx="3262732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Estimated Gain by Topic</a:t>
              </a:r>
              <a:endParaRPr lang="en-US" sz="24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73113" y="4263214"/>
              <a:ext cx="3214792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Uncertainty of Estimate</a:t>
              </a:r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32393" y="5589026"/>
              <a:ext cx="354635" cy="479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24837" r="19969"/>
            <a:stretch>
              <a:fillRect/>
            </a:stretch>
          </p:blipFill>
          <p:spPr bwMode="auto">
            <a:xfrm>
              <a:off x="5940099" y="5222802"/>
              <a:ext cx="634758" cy="862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3765" t="2619" r="5882" b="3110"/>
            <a:stretch>
              <a:fillRect/>
            </a:stretch>
          </p:blipFill>
          <p:spPr bwMode="auto">
            <a:xfrm>
              <a:off x="6626614" y="5370162"/>
              <a:ext cx="481950" cy="72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0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8083" y="5187296"/>
              <a:ext cx="797508" cy="921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4780" y="5214702"/>
              <a:ext cx="908268" cy="90826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4384" y="5038502"/>
              <a:ext cx="782759" cy="105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24837" r="19969"/>
            <a:stretch>
              <a:fillRect/>
            </a:stretch>
          </p:blipFill>
          <p:spPr bwMode="auto">
            <a:xfrm>
              <a:off x="1526907" y="5464364"/>
              <a:ext cx="463337" cy="629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3765" t="2619" r="5882" b="3110"/>
            <a:stretch>
              <a:fillRect/>
            </a:stretch>
          </p:blipFill>
          <p:spPr bwMode="auto">
            <a:xfrm>
              <a:off x="2070123" y="5156991"/>
              <a:ext cx="641470" cy="962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0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8113" y="5618319"/>
              <a:ext cx="433426" cy="500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3028" y="5120697"/>
              <a:ext cx="975585" cy="97558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293356" y="4283946"/>
              <a:ext cx="918841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500" b="1" dirty="0" smtClean="0"/>
                <a:t>+</a:t>
              </a:r>
              <a:endParaRPr lang="en-US" sz="11500" b="1" dirty="0"/>
            </a:p>
          </p:txBody>
        </p:sp>
      </p:grp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894474"/>
              </p:ext>
            </p:extLst>
          </p:nvPr>
        </p:nvGraphicFramePr>
        <p:xfrm>
          <a:off x="3639789" y="2085811"/>
          <a:ext cx="305117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1" name="Equation" r:id="rId9" imgW="1219200" imgH="342900" progId="Equation.3">
                  <p:embed/>
                </p:oleObj>
              </mc:Choice>
              <mc:Fallback>
                <p:oleObj name="Equation" r:id="rId9" imgW="1219200" imgH="342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39789" y="2085811"/>
                        <a:ext cx="3051175" cy="85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748141" y="3156861"/>
            <a:ext cx="1600200" cy="420869"/>
          </a:xfrm>
          <a:prstGeom prst="rect">
            <a:avLst/>
          </a:prstGeom>
          <a:solidFill>
            <a:schemeClr val="bg1"/>
          </a:solidFill>
          <a:ln w="381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rgbClr val="4F81BD"/>
                </a:solidFill>
              </a:rPr>
              <a:t>Uncertainty</a:t>
            </a:r>
            <a:endParaRPr lang="en-US" sz="2000" b="1" dirty="0">
              <a:solidFill>
                <a:srgbClr val="4F81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34911" y="3171138"/>
            <a:ext cx="1801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Estimated Gain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38" name="Right Brace 37"/>
          <p:cNvSpPr/>
          <p:nvPr/>
        </p:nvSpPr>
        <p:spPr>
          <a:xfrm rot="5400000">
            <a:off x="4992960" y="2619651"/>
            <a:ext cx="431388" cy="64205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Brace 22"/>
          <p:cNvSpPr/>
          <p:nvPr/>
        </p:nvSpPr>
        <p:spPr>
          <a:xfrm rot="5400000">
            <a:off x="6001788" y="2624371"/>
            <a:ext cx="431388" cy="64205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942163" y="1223635"/>
            <a:ext cx="1600200" cy="420869"/>
          </a:xfrm>
          <a:prstGeom prst="rect">
            <a:avLst/>
          </a:prstGeom>
          <a:solidFill>
            <a:schemeClr val="bg1"/>
          </a:solidFill>
          <a:ln w="381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rgbClr val="4F81BD"/>
                </a:solidFill>
              </a:rPr>
              <a:t>“Upper Confidence Bound”</a:t>
            </a:r>
            <a:endParaRPr lang="en-US" sz="2000" b="1" dirty="0">
              <a:solidFill>
                <a:srgbClr val="4F81BD"/>
              </a:solidFill>
            </a:endParaRPr>
          </a:p>
        </p:txBody>
      </p:sp>
      <p:sp>
        <p:nvSpPr>
          <p:cNvPr id="26" name="Right Brace 25"/>
          <p:cNvSpPr/>
          <p:nvPr/>
        </p:nvSpPr>
        <p:spPr>
          <a:xfrm rot="16200000">
            <a:off x="5513590" y="1069092"/>
            <a:ext cx="431388" cy="163618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29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Bandit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LinUCB</a:t>
            </a:r>
            <a:r>
              <a:rPr lang="en-US" dirty="0" smtClean="0"/>
              <a:t> algorithm </a:t>
            </a:r>
          </a:p>
          <a:p>
            <a:pPr marL="0" indent="0">
              <a:buNone/>
            </a:pPr>
            <a:r>
              <a:rPr lang="en-US" sz="1800" dirty="0" smtClean="0"/>
              <a:t>[</a:t>
            </a:r>
            <a:r>
              <a:rPr lang="en-US" sz="1800" dirty="0" err="1" smtClean="0"/>
              <a:t>Dani</a:t>
            </a:r>
            <a:r>
              <a:rPr lang="en-US" sz="1800" dirty="0" smtClean="0"/>
              <a:t> et al. </a:t>
            </a:r>
            <a:r>
              <a:rPr lang="fr-FR" sz="1800" dirty="0" smtClean="0"/>
              <a:t>20</a:t>
            </a:r>
            <a:r>
              <a:rPr lang="en-US" sz="1800" dirty="0" smtClean="0"/>
              <a:t>08; </a:t>
            </a:r>
            <a:r>
              <a:rPr lang="en-US" sz="1800" dirty="0" err="1" smtClean="0"/>
              <a:t>Rusmevichientong</a:t>
            </a:r>
            <a:r>
              <a:rPr lang="en-US" sz="1800" dirty="0" smtClean="0"/>
              <a:t> &amp; </a:t>
            </a:r>
            <a:r>
              <a:rPr lang="en-US" sz="1800" dirty="0" err="1" smtClean="0"/>
              <a:t>Tsitsiklis</a:t>
            </a:r>
            <a:r>
              <a:rPr lang="en-US" sz="1800" dirty="0" smtClean="0"/>
              <a:t> </a:t>
            </a:r>
            <a:r>
              <a:rPr lang="fr-FR" sz="1800" dirty="0" smtClean="0"/>
              <a:t>20</a:t>
            </a:r>
            <a:r>
              <a:rPr lang="en-US" sz="1800" dirty="0" smtClean="0"/>
              <a:t>08; </a:t>
            </a:r>
            <a:r>
              <a:rPr lang="en-US" sz="1800" dirty="0" err="1" smtClean="0"/>
              <a:t>Abbasi-Yadkori</a:t>
            </a:r>
            <a:r>
              <a:rPr lang="en-US" sz="1800" dirty="0" smtClean="0"/>
              <a:t> et al. </a:t>
            </a:r>
            <a:r>
              <a:rPr lang="fr-FR" sz="1800" dirty="0" smtClean="0"/>
              <a:t>20</a:t>
            </a:r>
            <a:r>
              <a:rPr lang="en-US" sz="1800" dirty="0" smtClean="0"/>
              <a:t>11]</a:t>
            </a:r>
          </a:p>
          <a:p>
            <a:pPr lvl="1"/>
            <a:r>
              <a:rPr lang="en-US" dirty="0" smtClean="0"/>
              <a:t>Uses particular way of defining uncertainty </a:t>
            </a:r>
          </a:p>
          <a:p>
            <a:pPr lvl="2"/>
            <a:endParaRPr lang="en-US" sz="1600" dirty="0" smtClean="0"/>
          </a:p>
          <a:p>
            <a:pPr lvl="1"/>
            <a:r>
              <a:rPr lang="en-US" dirty="0" smtClean="0"/>
              <a:t>Achieves regret:</a:t>
            </a:r>
          </a:p>
          <a:p>
            <a:pPr lvl="1"/>
            <a:endParaRPr lang="en-US" sz="2000" dirty="0" smtClean="0"/>
          </a:p>
          <a:p>
            <a:pPr lvl="2"/>
            <a:r>
              <a:rPr lang="en-US" dirty="0" smtClean="0"/>
              <a:t>Linear in </a:t>
            </a:r>
            <a:r>
              <a:rPr lang="en-US" dirty="0" smtClean="0"/>
              <a:t>dimensionality D</a:t>
            </a:r>
            <a:endParaRPr lang="en-US" dirty="0" smtClean="0"/>
          </a:p>
          <a:p>
            <a:pPr lvl="2"/>
            <a:r>
              <a:rPr lang="en-US" dirty="0" smtClean="0"/>
              <a:t>Linear in norm of w</a:t>
            </a:r>
            <a:r>
              <a:rPr lang="en-US" baseline="30000" dirty="0" smtClean="0"/>
              <a:t>*</a:t>
            </a:r>
          </a:p>
          <a:p>
            <a:pPr lvl="2"/>
            <a:endParaRPr lang="en-US" sz="1000" baseline="30000" dirty="0" smtClean="0"/>
          </a:p>
          <a:p>
            <a:pPr lvl="2"/>
            <a:endParaRPr lang="en-US" sz="1000" baseline="30000" dirty="0"/>
          </a:p>
          <a:p>
            <a:pPr lvl="2"/>
            <a:endParaRPr lang="en-US" sz="1000" baseline="300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800762"/>
              </p:ext>
            </p:extLst>
          </p:nvPr>
        </p:nvGraphicFramePr>
        <p:xfrm>
          <a:off x="4022725" y="3203575"/>
          <a:ext cx="3641725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26" name="Equation" r:id="rId3" imgW="1320800" imgH="317500" progId="Equation.3">
                  <p:embed/>
                </p:oleObj>
              </mc:Choice>
              <mc:Fallback>
                <p:oleObj name="Equation" r:id="rId3" imgW="13208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2725" y="3203575"/>
                        <a:ext cx="3641725" cy="8778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868424"/>
              </p:ext>
            </p:extLst>
          </p:nvPr>
        </p:nvGraphicFramePr>
        <p:xfrm>
          <a:off x="5374521" y="5527723"/>
          <a:ext cx="3392487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27" name="Equation" r:id="rId5" imgW="1473200" imgH="368300" progId="Equation.3">
                  <p:embed/>
                </p:oleObj>
              </mc:Choice>
              <mc:Fallback>
                <p:oleObj name="Equation" r:id="rId5" imgW="14732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4521" y="5527723"/>
                        <a:ext cx="3392487" cy="8493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3750" y="5632333"/>
            <a:ext cx="46203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How can we do better?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161426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More Efficient Bandit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LinUCB</a:t>
            </a:r>
            <a:r>
              <a:rPr lang="en-US" sz="2800" dirty="0" smtClean="0"/>
              <a:t> naively explores D-dimensional space</a:t>
            </a:r>
          </a:p>
          <a:p>
            <a:pPr lvl="1"/>
            <a:r>
              <a:rPr lang="en-US" sz="2400" dirty="0" smtClean="0"/>
              <a:t>S = |w</a:t>
            </a:r>
            <a:r>
              <a:rPr lang="en-US" sz="2400" baseline="30000" dirty="0" smtClean="0"/>
              <a:t>*</a:t>
            </a:r>
            <a:r>
              <a:rPr lang="en-US" sz="2400" dirty="0" smtClean="0"/>
              <a:t>|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5644196" y="3333404"/>
            <a:ext cx="2933196" cy="2455066"/>
            <a:chOff x="5644196" y="3333404"/>
            <a:chExt cx="2933196" cy="2455066"/>
          </a:xfrm>
        </p:grpSpPr>
        <p:sp>
          <p:nvSpPr>
            <p:cNvPr id="22" name="Oval 21"/>
            <p:cNvSpPr/>
            <p:nvPr/>
          </p:nvSpPr>
          <p:spPr>
            <a:xfrm>
              <a:off x="5882105" y="3405268"/>
              <a:ext cx="2690395" cy="2371685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882105" y="3333404"/>
              <a:ext cx="2690395" cy="2455066"/>
            </a:xfrm>
            <a:prstGeom prst="ellipse">
              <a:avLst/>
            </a:prstGeom>
            <a:noFill/>
            <a:ln w="12700"/>
            <a:scene3d>
              <a:camera prst="isometricOffAxis1Top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rot="369297">
              <a:off x="5886997" y="3405241"/>
              <a:ext cx="2690395" cy="2371685"/>
            </a:xfrm>
            <a:prstGeom prst="ellipse">
              <a:avLst/>
            </a:prstGeom>
            <a:noFill/>
            <a:scene3d>
              <a:camera prst="isometricOffAxis1Left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>
              <a:stCxn id="27" idx="6"/>
            </p:cNvCxnSpPr>
            <p:nvPr/>
          </p:nvCxnSpPr>
          <p:spPr>
            <a:xfrm>
              <a:off x="6444257" y="4390242"/>
              <a:ext cx="774289" cy="81327"/>
            </a:xfrm>
            <a:prstGeom prst="line">
              <a:avLst/>
            </a:prstGeom>
            <a:ln w="19050">
              <a:solidFill>
                <a:srgbClr val="800000"/>
              </a:solidFill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Connector 26"/>
            <p:cNvSpPr/>
            <p:nvPr/>
          </p:nvSpPr>
          <p:spPr>
            <a:xfrm>
              <a:off x="6361577" y="4356891"/>
              <a:ext cx="82680" cy="66702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644196" y="3619719"/>
              <a:ext cx="6228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</a:t>
              </a:r>
              <a:r>
                <a:rPr lang="en-US" baseline="30000" dirty="0" smtClean="0"/>
                <a:t>*</a:t>
              </a:r>
              <a:endParaRPr lang="en-US" baseline="30000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5931428" y="3913270"/>
              <a:ext cx="335611" cy="345471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6169025" y="5401011"/>
            <a:ext cx="2270125" cy="6456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388869"/>
              </p:ext>
            </p:extLst>
          </p:nvPr>
        </p:nvGraphicFramePr>
        <p:xfrm>
          <a:off x="6169025" y="5401287"/>
          <a:ext cx="2270125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" name="Equation" r:id="rId3" imgW="1117600" imgH="317500" progId="Equation.3">
                  <p:embed/>
                </p:oleObj>
              </mc:Choice>
              <mc:Fallback>
                <p:oleObj name="Equation" r:id="rId3" imgW="11176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9025" y="5401287"/>
                        <a:ext cx="2270125" cy="6461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 txBox="1">
            <a:spLocks/>
          </p:cNvSpPr>
          <p:nvPr/>
        </p:nvSpPr>
        <p:spPr>
          <a:xfrm>
            <a:off x="457200" y="1600200"/>
            <a:ext cx="8229600" cy="4843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Assume w</a:t>
            </a:r>
            <a:r>
              <a:rPr lang="en-US" sz="2800" baseline="30000" dirty="0" smtClean="0"/>
              <a:t>*</a:t>
            </a:r>
            <a:r>
              <a:rPr lang="en-US" sz="2800" dirty="0" smtClean="0"/>
              <a:t> mostly in subspace</a:t>
            </a:r>
          </a:p>
          <a:p>
            <a:pPr lvl="1"/>
            <a:r>
              <a:rPr lang="en-US" sz="2400" dirty="0" smtClean="0"/>
              <a:t>Dimensionality K &lt;&lt; D</a:t>
            </a:r>
          </a:p>
          <a:p>
            <a:pPr lvl="1"/>
            <a:r>
              <a:rPr lang="en-US" sz="2400" dirty="0" smtClean="0"/>
              <a:t>E.g., “European </a:t>
            </a:r>
            <a:r>
              <a:rPr lang="en-US" sz="2400" dirty="0" err="1" smtClean="0"/>
              <a:t>vs</a:t>
            </a:r>
            <a:r>
              <a:rPr lang="en-US" sz="2400" dirty="0" smtClean="0"/>
              <a:t> Asia News”</a:t>
            </a:r>
          </a:p>
          <a:p>
            <a:pPr lvl="1"/>
            <a:r>
              <a:rPr lang="en-US" sz="2400" b="1" dirty="0" smtClean="0"/>
              <a:t>Estimated using prior knowledge</a:t>
            </a:r>
          </a:p>
          <a:p>
            <a:pPr lvl="2"/>
            <a:r>
              <a:rPr lang="en-US" sz="2000" b="1" dirty="0" smtClean="0"/>
              <a:t>E.g., existing user profiles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Two tiered exploration</a:t>
            </a:r>
          </a:p>
          <a:p>
            <a:pPr lvl="1"/>
            <a:r>
              <a:rPr lang="en-US" sz="2400" dirty="0" smtClean="0"/>
              <a:t>First in subspace </a:t>
            </a:r>
          </a:p>
          <a:p>
            <a:pPr lvl="1"/>
            <a:r>
              <a:rPr lang="en-US" sz="2400" dirty="0" smtClean="0"/>
              <a:t>Then in full space </a:t>
            </a:r>
          </a:p>
          <a:p>
            <a:pPr lvl="1"/>
            <a:endParaRPr lang="en-US" sz="1600" dirty="0" smtClean="0"/>
          </a:p>
          <a:p>
            <a:r>
              <a:rPr lang="en-US" sz="2800" dirty="0" smtClean="0"/>
              <a:t>Significantly less exploration</a:t>
            </a:r>
          </a:p>
          <a:p>
            <a:pPr lvl="1"/>
            <a:endParaRPr lang="en-US" sz="2400" dirty="0" smtClean="0"/>
          </a:p>
          <a:p>
            <a:endParaRPr lang="en-US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882105" y="1542092"/>
            <a:ext cx="2690395" cy="2455066"/>
          </a:xfrm>
          <a:prstGeom prst="ellipse">
            <a:avLst/>
          </a:prstGeom>
          <a:noFill/>
          <a:ln w="12700"/>
          <a:scene3d>
            <a:camera prst="isometricOffAxis1Top"/>
            <a:lightRig rig="threePt" dir="t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82105" y="1490129"/>
            <a:ext cx="2690395" cy="245506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/>
          <a:scene3d>
            <a:camera prst="isometricOffAxis1Top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369297">
            <a:off x="5886997" y="1613929"/>
            <a:ext cx="2690395" cy="2371685"/>
          </a:xfrm>
          <a:prstGeom prst="ellipse">
            <a:avLst/>
          </a:prstGeom>
          <a:noFill/>
          <a:scene3d>
            <a:camera prst="isometricOffAxis1Lef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5644196" y="1613956"/>
            <a:ext cx="2928304" cy="2371685"/>
            <a:chOff x="5644196" y="1613956"/>
            <a:chExt cx="2928304" cy="2371685"/>
          </a:xfrm>
        </p:grpSpPr>
        <p:sp>
          <p:nvSpPr>
            <p:cNvPr id="26" name="Oval 25"/>
            <p:cNvSpPr/>
            <p:nvPr/>
          </p:nvSpPr>
          <p:spPr>
            <a:xfrm>
              <a:off x="5882105" y="1613956"/>
              <a:ext cx="2690395" cy="2371685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>
              <a:stCxn id="32" idx="6"/>
            </p:cNvCxnSpPr>
            <p:nvPr/>
          </p:nvCxnSpPr>
          <p:spPr>
            <a:xfrm>
              <a:off x="6444257" y="2598930"/>
              <a:ext cx="774289" cy="81327"/>
            </a:xfrm>
            <a:prstGeom prst="line">
              <a:avLst/>
            </a:prstGeom>
            <a:ln w="19050">
              <a:solidFill>
                <a:srgbClr val="800000"/>
              </a:solidFill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onnector 31"/>
            <p:cNvSpPr/>
            <p:nvPr/>
          </p:nvSpPr>
          <p:spPr>
            <a:xfrm>
              <a:off x="6361577" y="2565579"/>
              <a:ext cx="82680" cy="66702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644196" y="1828407"/>
              <a:ext cx="6228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</a:t>
              </a:r>
              <a:r>
                <a:rPr lang="en-US" baseline="30000" dirty="0" smtClean="0"/>
                <a:t>*</a:t>
              </a:r>
              <a:endParaRPr lang="en-US" baseline="30000" dirty="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5931428" y="2121958"/>
              <a:ext cx="335611" cy="345471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/>
          <p:cNvCxnSpPr/>
          <p:nvPr/>
        </p:nvCxnSpPr>
        <p:spPr>
          <a:xfrm flipV="1">
            <a:off x="6444257" y="2717554"/>
            <a:ext cx="774289" cy="79722"/>
          </a:xfrm>
          <a:prstGeom prst="line">
            <a:avLst/>
          </a:prstGeom>
          <a:ln w="19050">
            <a:solidFill>
              <a:srgbClr val="8000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392232" y="2659044"/>
            <a:ext cx="0" cy="138232"/>
          </a:xfrm>
          <a:prstGeom prst="line">
            <a:avLst/>
          </a:prstGeom>
          <a:ln w="19050">
            <a:solidFill>
              <a:srgbClr val="8000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049838" y="3793339"/>
            <a:ext cx="3502025" cy="654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156563"/>
              </p:ext>
            </p:extLst>
          </p:nvPr>
        </p:nvGraphicFramePr>
        <p:xfrm>
          <a:off x="5049838" y="3787775"/>
          <a:ext cx="35020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" name="Equation" r:id="rId5" imgW="1689100" imgH="317500" progId="Equation.3">
                  <p:embed/>
                </p:oleObj>
              </mc:Choice>
              <mc:Fallback>
                <p:oleObj name="Equation" r:id="rId5" imgW="16891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9838" y="3787775"/>
                        <a:ext cx="3502025" cy="660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>
          <a:xfrm flipH="1" flipV="1">
            <a:off x="6827382" y="2915862"/>
            <a:ext cx="574504" cy="9866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6392232" y="2915862"/>
            <a:ext cx="251305" cy="9866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6161088" y="5393471"/>
            <a:ext cx="2268538" cy="6456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586153"/>
              </p:ext>
            </p:extLst>
          </p:nvPr>
        </p:nvGraphicFramePr>
        <p:xfrm>
          <a:off x="6161088" y="5392738"/>
          <a:ext cx="2268537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" name="Equation" r:id="rId7" imgW="1117600" imgH="317500" progId="Equation.3">
                  <p:embed/>
                </p:oleObj>
              </mc:Choice>
              <mc:Fallback>
                <p:oleObj name="Equation" r:id="rId7" imgW="11176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1088" y="5392738"/>
                        <a:ext cx="2268537" cy="6461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6308750" y="4964545"/>
            <a:ext cx="1963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LinUCB</a:t>
            </a:r>
            <a:r>
              <a:rPr lang="en-US" dirty="0" smtClean="0"/>
              <a:t> Guarantee: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6801557" y="4471570"/>
            <a:ext cx="416989" cy="9297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ight Brace 43"/>
          <p:cNvSpPr/>
          <p:nvPr/>
        </p:nvSpPr>
        <p:spPr>
          <a:xfrm>
            <a:off x="3674620" y="4853584"/>
            <a:ext cx="431388" cy="73441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3888802" y="4853585"/>
            <a:ext cx="1600200" cy="734416"/>
          </a:xfrm>
          <a:prstGeom prst="rect">
            <a:avLst/>
          </a:prstGeom>
          <a:noFill/>
          <a:ln w="381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rgbClr val="4F81BD"/>
                </a:solidFill>
              </a:rPr>
              <a:t>Feature</a:t>
            </a:r>
          </a:p>
          <a:p>
            <a:pPr algn="ctr"/>
            <a:r>
              <a:rPr lang="en-US" sz="2000" b="1" dirty="0" smtClean="0">
                <a:solidFill>
                  <a:srgbClr val="4F81BD"/>
                </a:solidFill>
              </a:rPr>
              <a:t>Hierarchy</a:t>
            </a:r>
            <a:endParaRPr lang="en-US" sz="2000" b="1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71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4.16667E-6 -0.2611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0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7" grpId="0" animBg="1"/>
      <p:bldP spid="18" grpId="0" animBg="1"/>
      <p:bldP spid="20" grpId="0" animBg="1"/>
      <p:bldP spid="37" grpId="0" animBg="1"/>
      <p:bldP spid="41" grpId="0" animBg="1"/>
      <p:bldP spid="43" grpId="0"/>
      <p:bldP spid="44" grpId="0" animBg="1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6472" y="1490008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At time t:</a:t>
            </a:r>
            <a:endParaRPr lang="en-US" sz="2800" dirty="0"/>
          </a:p>
          <a:p>
            <a:pPr lvl="1"/>
            <a:r>
              <a:rPr lang="en-US" sz="2400" dirty="0"/>
              <a:t>L</a:t>
            </a:r>
            <a:r>
              <a:rPr lang="en-US" sz="2400" dirty="0" smtClean="0"/>
              <a:t>east </a:t>
            </a:r>
            <a:r>
              <a:rPr lang="en-US" sz="2400" dirty="0"/>
              <a:t>squares </a:t>
            </a:r>
            <a:r>
              <a:rPr lang="en-US" sz="2400" dirty="0" smtClean="0"/>
              <a:t>in subspace </a:t>
            </a:r>
          </a:p>
          <a:p>
            <a:pPr lvl="1"/>
            <a:r>
              <a:rPr lang="en-US" sz="2400" dirty="0" smtClean="0"/>
              <a:t>Least squares in full space</a:t>
            </a:r>
          </a:p>
          <a:p>
            <a:pPr lvl="1"/>
            <a:r>
              <a:rPr lang="en-US" sz="2400" dirty="0" smtClean="0"/>
              <a:t>	(regularized to      ) </a:t>
            </a:r>
            <a:endParaRPr lang="en-US" sz="2400" dirty="0"/>
          </a:p>
          <a:p>
            <a:pPr lvl="1"/>
            <a:endParaRPr lang="en-US" sz="1000" dirty="0"/>
          </a:p>
          <a:p>
            <a:pPr lvl="1"/>
            <a:r>
              <a:rPr lang="en-US" sz="2400" dirty="0" smtClean="0"/>
              <a:t>Recommend </a:t>
            </a:r>
            <a:r>
              <a:rPr lang="en-US" sz="2400" dirty="0"/>
              <a:t>article a that maximizes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1000" dirty="0"/>
          </a:p>
          <a:p>
            <a:pPr lvl="1"/>
            <a:r>
              <a:rPr lang="en-US" sz="2400" dirty="0"/>
              <a:t>Receive feedback </a:t>
            </a:r>
            <a:r>
              <a:rPr lang="en-US" sz="2400" dirty="0" err="1" smtClean="0"/>
              <a:t>ŷ</a:t>
            </a:r>
            <a:r>
              <a:rPr lang="en-US" sz="2400" baseline="-25000" dirty="0" err="1" smtClean="0"/>
              <a:t>t</a:t>
            </a:r>
            <a:endParaRPr lang="en-US" sz="2400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226440"/>
              </p:ext>
            </p:extLst>
          </p:nvPr>
        </p:nvGraphicFramePr>
        <p:xfrm>
          <a:off x="3992823" y="1917947"/>
          <a:ext cx="432134" cy="523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55" name="Equation" r:id="rId3" imgW="177800" imgH="215900" progId="Equation.3">
                  <p:embed/>
                </p:oleObj>
              </mc:Choice>
              <mc:Fallback>
                <p:oleObj name="Equation" r:id="rId3" imgW="177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92823" y="1917947"/>
                        <a:ext cx="432134" cy="523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95578"/>
              </p:ext>
            </p:extLst>
          </p:nvPr>
        </p:nvGraphicFramePr>
        <p:xfrm>
          <a:off x="3984807" y="2297603"/>
          <a:ext cx="432134" cy="523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56" name="Equation" r:id="rId5" imgW="177800" imgH="215900" progId="Equation.3">
                  <p:embed/>
                </p:oleObj>
              </mc:Choice>
              <mc:Fallback>
                <p:oleObj name="Equation" r:id="rId5" imgW="177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84807" y="2297603"/>
                        <a:ext cx="432134" cy="523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" name="Group 47"/>
          <p:cNvGrpSpPr/>
          <p:nvPr/>
        </p:nvGrpSpPr>
        <p:grpSpPr>
          <a:xfrm>
            <a:off x="6251026" y="1439292"/>
            <a:ext cx="2264657" cy="1809231"/>
            <a:chOff x="5476707" y="1490129"/>
            <a:chExt cx="3100685" cy="2507029"/>
          </a:xfrm>
        </p:grpSpPr>
        <p:sp>
          <p:nvSpPr>
            <p:cNvPr id="25" name="Oval 24"/>
            <p:cNvSpPr/>
            <p:nvPr/>
          </p:nvSpPr>
          <p:spPr>
            <a:xfrm>
              <a:off x="5882105" y="1613956"/>
              <a:ext cx="2690395" cy="2371685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882105" y="1542092"/>
              <a:ext cx="2690395" cy="2455066"/>
            </a:xfrm>
            <a:prstGeom prst="ellipse">
              <a:avLst/>
            </a:prstGeom>
            <a:noFill/>
            <a:ln w="12700"/>
            <a:scene3d>
              <a:camera prst="isometricOffAxis1Top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882105" y="1490129"/>
              <a:ext cx="2690395" cy="245506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  <a:scene3d>
              <a:camera prst="isometricOffAxis1Top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rot="369297">
              <a:off x="5886997" y="1613929"/>
              <a:ext cx="2690395" cy="2371685"/>
            </a:xfrm>
            <a:prstGeom prst="ellipse">
              <a:avLst/>
            </a:prstGeom>
            <a:noFill/>
            <a:scene3d>
              <a:camera prst="isometricOffAxis1Left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>
              <a:stCxn id="30" idx="6"/>
            </p:cNvCxnSpPr>
            <p:nvPr/>
          </p:nvCxnSpPr>
          <p:spPr>
            <a:xfrm>
              <a:off x="6444257" y="2598930"/>
              <a:ext cx="774289" cy="81327"/>
            </a:xfrm>
            <a:prstGeom prst="line">
              <a:avLst/>
            </a:prstGeom>
            <a:ln w="19050">
              <a:solidFill>
                <a:srgbClr val="800000"/>
              </a:solidFill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onnector 29"/>
            <p:cNvSpPr/>
            <p:nvPr/>
          </p:nvSpPr>
          <p:spPr>
            <a:xfrm>
              <a:off x="6361577" y="2565579"/>
              <a:ext cx="82680" cy="66702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5877956" y="2081854"/>
              <a:ext cx="420700" cy="443621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6444257" y="2717554"/>
              <a:ext cx="774289" cy="79722"/>
            </a:xfrm>
            <a:prstGeom prst="line">
              <a:avLst/>
            </a:prstGeom>
            <a:ln w="19050">
              <a:solidFill>
                <a:srgbClr val="800000"/>
              </a:solidFill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392232" y="2659044"/>
              <a:ext cx="0" cy="138232"/>
            </a:xfrm>
            <a:prstGeom prst="line">
              <a:avLst/>
            </a:prstGeom>
            <a:ln w="19050">
              <a:solidFill>
                <a:srgbClr val="800000"/>
              </a:solidFill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Connector 36"/>
            <p:cNvSpPr/>
            <p:nvPr/>
          </p:nvSpPr>
          <p:spPr>
            <a:xfrm>
              <a:off x="6366929" y="2771451"/>
              <a:ext cx="82680" cy="66702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V="1">
              <a:off x="5918060" y="2878258"/>
              <a:ext cx="434068" cy="610900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0921938"/>
                </p:ext>
              </p:extLst>
            </p:nvPr>
          </p:nvGraphicFramePr>
          <p:xfrm>
            <a:off x="5551541" y="3365976"/>
            <a:ext cx="432134" cy="5239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157" name="Equation" r:id="rId7" imgW="177800" imgH="215900" progId="Equation.3">
                    <p:embed/>
                  </p:oleObj>
                </mc:Choice>
                <mc:Fallback>
                  <p:oleObj name="Equation" r:id="rId7" imgW="1778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551541" y="3365976"/>
                          <a:ext cx="432134" cy="5239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5367655"/>
                </p:ext>
              </p:extLst>
            </p:nvPr>
          </p:nvGraphicFramePr>
          <p:xfrm>
            <a:off x="5476707" y="1706783"/>
            <a:ext cx="432134" cy="5239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158" name="Equation" r:id="rId8" imgW="177800" imgH="215900" progId="Equation.3">
                    <p:embed/>
                  </p:oleObj>
                </mc:Choice>
                <mc:Fallback>
                  <p:oleObj name="Equation" r:id="rId8" imgW="177800" imgH="2159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476707" y="1706783"/>
                          <a:ext cx="432134" cy="5239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200066"/>
              </p:ext>
            </p:extLst>
          </p:nvPr>
        </p:nvGraphicFramePr>
        <p:xfrm>
          <a:off x="1663700" y="3681413"/>
          <a:ext cx="4164668" cy="147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59" name="Equation" r:id="rId9" imgW="1892300" imgH="673100" progId="Equation.3">
                  <p:embed/>
                </p:oleObj>
              </mc:Choice>
              <mc:Fallback>
                <p:oleObj name="Equation" r:id="rId9" imgW="1892300" imgH="673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63700" y="3681413"/>
                        <a:ext cx="4164668" cy="1477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itle 1"/>
          <p:cNvSpPr txBox="1">
            <a:spLocks/>
          </p:cNvSpPr>
          <p:nvPr/>
        </p:nvSpPr>
        <p:spPr>
          <a:xfrm>
            <a:off x="176471" y="154326"/>
            <a:ext cx="879373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/>
              <a:t>CoFineUCB</a:t>
            </a:r>
            <a:r>
              <a:rPr lang="en-US" sz="3200" dirty="0" smtClean="0"/>
              <a:t>:</a:t>
            </a:r>
            <a:r>
              <a:rPr lang="en-US" sz="3200" b="1" dirty="0" smtClean="0"/>
              <a:t> </a:t>
            </a:r>
            <a:r>
              <a:rPr lang="en-US" sz="3200" dirty="0" smtClean="0"/>
              <a:t>Coarse-to-Fine Hierarchical Exploration</a:t>
            </a:r>
            <a:endParaRPr lang="en-US" sz="3200" dirty="0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968373"/>
              </p:ext>
            </p:extLst>
          </p:nvPr>
        </p:nvGraphicFramePr>
        <p:xfrm>
          <a:off x="5049838" y="5915025"/>
          <a:ext cx="35020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60" name="Equation" r:id="rId11" imgW="1689100" imgH="317500" progId="Equation.3">
                  <p:embed/>
                </p:oleObj>
              </mc:Choice>
              <mc:Fallback>
                <p:oleObj name="Equation" r:id="rId11" imgW="16891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9838" y="5915025"/>
                        <a:ext cx="3502025" cy="660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6168517" y="4647345"/>
            <a:ext cx="1631400" cy="420869"/>
          </a:xfrm>
          <a:prstGeom prst="rect">
            <a:avLst/>
          </a:prstGeom>
          <a:solidFill>
            <a:schemeClr val="bg1"/>
          </a:solidFill>
          <a:ln w="381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rgbClr val="4F81BD"/>
                </a:solidFill>
              </a:rPr>
              <a:t>Uncertainty in </a:t>
            </a:r>
          </a:p>
          <a:p>
            <a:pPr algn="ctr"/>
            <a:r>
              <a:rPr lang="en-US" sz="2000" b="1" dirty="0" smtClean="0">
                <a:solidFill>
                  <a:srgbClr val="4F81BD"/>
                </a:solidFill>
              </a:rPr>
              <a:t>Subspace</a:t>
            </a:r>
            <a:endParaRPr lang="en-US" sz="2000" b="1" dirty="0">
              <a:solidFill>
                <a:srgbClr val="4F81BD"/>
              </a:solidFill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6168517" y="3833198"/>
            <a:ext cx="1631400" cy="420869"/>
          </a:xfrm>
          <a:prstGeom prst="rect">
            <a:avLst/>
          </a:prstGeom>
          <a:solidFill>
            <a:schemeClr val="bg1"/>
          </a:solidFill>
          <a:ln w="381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rgbClr val="4F81BD"/>
                </a:solidFill>
              </a:rPr>
              <a:t>Uncertainty in</a:t>
            </a:r>
          </a:p>
          <a:p>
            <a:pPr algn="ctr"/>
            <a:r>
              <a:rPr lang="en-US" sz="2000" b="1" dirty="0" smtClean="0">
                <a:solidFill>
                  <a:srgbClr val="4F81BD"/>
                </a:solidFill>
              </a:rPr>
              <a:t>Full Space</a:t>
            </a:r>
            <a:endParaRPr lang="en-US" sz="2000" b="1" dirty="0">
              <a:solidFill>
                <a:srgbClr val="4F81BD"/>
              </a:solidFill>
            </a:endParaRPr>
          </a:p>
        </p:txBody>
      </p:sp>
      <p:sp>
        <p:nvSpPr>
          <p:cNvPr id="40" name="Right Brace 39"/>
          <p:cNvSpPr/>
          <p:nvPr/>
        </p:nvSpPr>
        <p:spPr>
          <a:xfrm>
            <a:off x="5965613" y="3806462"/>
            <a:ext cx="206797" cy="59475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Brace 40"/>
          <p:cNvSpPr/>
          <p:nvPr/>
        </p:nvSpPr>
        <p:spPr>
          <a:xfrm>
            <a:off x="5970965" y="4547054"/>
            <a:ext cx="206797" cy="59475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4882853" y="5268268"/>
            <a:ext cx="1631400" cy="420869"/>
          </a:xfrm>
          <a:prstGeom prst="rect">
            <a:avLst/>
          </a:prstGeom>
          <a:solidFill>
            <a:schemeClr val="bg1"/>
          </a:solidFill>
          <a:ln w="381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(Projection onto  subspace)</a:t>
            </a:r>
            <a:endParaRPr lang="en-US" sz="2000" b="0" dirty="0" smtClean="0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4741989" y="5068214"/>
            <a:ext cx="0" cy="286106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039574"/>
              </p:ext>
            </p:extLst>
          </p:nvPr>
        </p:nvGraphicFramePr>
        <p:xfrm>
          <a:off x="2995542" y="2687043"/>
          <a:ext cx="432134" cy="523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61" name="Equation" r:id="rId13" imgW="177800" imgH="215900" progId="Equation.3">
                  <p:embed/>
                </p:oleObj>
              </mc:Choice>
              <mc:Fallback>
                <p:oleObj name="Equation" r:id="rId13" imgW="177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95542" y="2687043"/>
                        <a:ext cx="432134" cy="523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0868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  <p:bldP spid="40" grpId="0" animBg="1"/>
      <p:bldP spid="41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Regret analysis of UCB algorithms requires 2 things</a:t>
            </a:r>
          </a:p>
          <a:p>
            <a:pPr lvl="1"/>
            <a:r>
              <a:rPr lang="en-US" sz="2400" dirty="0" smtClean="0"/>
              <a:t>Rigorous confidence region of the true w</a:t>
            </a:r>
            <a:r>
              <a:rPr lang="en-US" sz="2400" baseline="30000" dirty="0" smtClean="0"/>
              <a:t>*</a:t>
            </a:r>
            <a:endParaRPr lang="en-US" sz="2400" dirty="0" smtClean="0"/>
          </a:p>
          <a:p>
            <a:pPr lvl="1"/>
            <a:r>
              <a:rPr lang="en-US" sz="2400" dirty="0" smtClean="0"/>
              <a:t>Shrinkage rate of confidence region size</a:t>
            </a:r>
          </a:p>
          <a:p>
            <a:pPr lvl="1"/>
            <a:endParaRPr lang="en-US" sz="2400" dirty="0"/>
          </a:p>
          <a:p>
            <a:r>
              <a:rPr lang="en-US" sz="2800" dirty="0" err="1" smtClean="0"/>
              <a:t>CoFineUCB</a:t>
            </a:r>
            <a:r>
              <a:rPr lang="en-US" sz="2800" dirty="0" smtClean="0"/>
              <a:t> uses tighter confidence regions</a:t>
            </a:r>
          </a:p>
          <a:p>
            <a:pPr lvl="1"/>
            <a:r>
              <a:rPr lang="en-US" sz="2400" dirty="0" smtClean="0"/>
              <a:t>Can prove lies mostly in K-dim subspace</a:t>
            </a:r>
          </a:p>
          <a:p>
            <a:pPr lvl="1"/>
            <a:r>
              <a:rPr lang="en-US" sz="2400" dirty="0" smtClean="0"/>
              <a:t>Convolution of K-dim ellipse with small D-dim ellipse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370966"/>
              </p:ext>
            </p:extLst>
          </p:nvPr>
        </p:nvGraphicFramePr>
        <p:xfrm>
          <a:off x="2684132" y="5312960"/>
          <a:ext cx="35020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05" name="Equation" r:id="rId3" imgW="1689100" imgH="317500" progId="Equation.3">
                  <p:embed/>
                </p:oleObj>
              </mc:Choice>
              <mc:Fallback>
                <p:oleObj name="Equation" r:id="rId3" imgW="16891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4132" y="5312960"/>
                        <a:ext cx="3502025" cy="660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7956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3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Empirical sample learned user preferences</a:t>
            </a:r>
          </a:p>
          <a:p>
            <a:pPr lvl="1"/>
            <a:r>
              <a:rPr lang="en-US" sz="2400" dirty="0" smtClean="0"/>
              <a:t>W = [w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,…,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N</a:t>
            </a:r>
            <a:r>
              <a:rPr lang="en-US" sz="2400" dirty="0"/>
              <a:t>]</a:t>
            </a:r>
            <a:endParaRPr lang="en-US" sz="2400" dirty="0" smtClean="0"/>
          </a:p>
          <a:p>
            <a:endParaRPr lang="en-US" sz="16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1000" dirty="0"/>
          </a:p>
          <a:p>
            <a:r>
              <a:rPr lang="en-US" sz="2400" dirty="0" smtClean="0"/>
              <a:t>Approximately minimizes norms in regret bound</a:t>
            </a:r>
          </a:p>
          <a:p>
            <a:r>
              <a:rPr lang="en-US" sz="2400" dirty="0" smtClean="0"/>
              <a:t>Similar to approaches for multi-task structure learning </a:t>
            </a:r>
          </a:p>
          <a:p>
            <a:pPr lvl="1"/>
            <a:r>
              <a:rPr lang="en-US" sz="1600" dirty="0" smtClean="0"/>
              <a:t>[</a:t>
            </a:r>
            <a:r>
              <a:rPr lang="hu-HU" sz="1600" dirty="0" smtClean="0"/>
              <a:t>Argyriou et al. 2007; Zhang &amp; Yeung 2010]</a:t>
            </a:r>
            <a:endParaRPr lang="en-US" sz="1600" dirty="0" smtClean="0"/>
          </a:p>
          <a:p>
            <a:pPr lvl="1"/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185786" y="2753887"/>
            <a:ext cx="5231076" cy="23391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LearnU</a:t>
            </a:r>
            <a:r>
              <a:rPr lang="en-US" sz="3200" b="1" dirty="0" smtClean="0"/>
              <a:t>(W,K):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 smtClean="0"/>
              <a:t>[A,Σ,B] = SVD(W) </a:t>
            </a:r>
            <a:r>
              <a:rPr lang="en-US" sz="3200" dirty="0"/>
              <a:t>	</a:t>
            </a:r>
            <a:endParaRPr lang="en-US" sz="3200" dirty="0" smtClean="0"/>
          </a:p>
          <a:p>
            <a:pPr marL="1371600" lvl="2" indent="-457200">
              <a:buFont typeface="Arial"/>
              <a:buChar char="•"/>
            </a:pPr>
            <a:r>
              <a:rPr lang="en-US" sz="3200" dirty="0" smtClean="0"/>
              <a:t>(I.e., W = AΣB</a:t>
            </a:r>
            <a:r>
              <a:rPr lang="en-US" sz="3200" baseline="30000" dirty="0" smtClean="0"/>
              <a:t>T</a:t>
            </a:r>
            <a:r>
              <a:rPr lang="en-US" sz="3200" dirty="0" smtClean="0"/>
              <a:t>)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b="1" dirty="0" smtClean="0"/>
              <a:t>Return</a:t>
            </a:r>
            <a:r>
              <a:rPr lang="en-US" sz="3200" dirty="0" smtClean="0"/>
              <a:t> U = (AΣ</a:t>
            </a:r>
            <a:r>
              <a:rPr lang="en-US" sz="3200" baseline="30000" dirty="0" smtClean="0"/>
              <a:t>1/2</a:t>
            </a:r>
            <a:r>
              <a:rPr lang="en-US" sz="3200" dirty="0" smtClean="0"/>
              <a:t>)</a:t>
            </a:r>
            <a:r>
              <a:rPr lang="en-US" sz="3200" baseline="-25000" dirty="0" smtClean="0"/>
              <a:t>(1:K)</a:t>
            </a:r>
            <a:r>
              <a:rPr lang="en-US" sz="3200" baseline="30000" dirty="0" smtClean="0"/>
              <a:t> </a:t>
            </a:r>
            <a:r>
              <a:rPr lang="en-US" sz="3200" dirty="0" smtClean="0"/>
              <a:t>/ C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Constructing Feature Hierarchies </a:t>
            </a:r>
            <a:br>
              <a:rPr lang="en-US" dirty="0" smtClean="0"/>
            </a:br>
            <a:r>
              <a:rPr lang="en-US" sz="3100" dirty="0" smtClean="0"/>
              <a:t>(One </a:t>
            </a:r>
            <a:r>
              <a:rPr lang="en-US" sz="3100" dirty="0"/>
              <a:t>S</a:t>
            </a:r>
            <a:r>
              <a:rPr lang="en-US" sz="3100" dirty="0" smtClean="0"/>
              <a:t>imple Approach)</a:t>
            </a:r>
            <a:endParaRPr lang="en-US" sz="31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758270" y="3355475"/>
            <a:ext cx="1631400" cy="632004"/>
          </a:xfrm>
          <a:prstGeom prst="rect">
            <a:avLst/>
          </a:prstGeom>
          <a:noFill/>
          <a:ln w="381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“Normalizing </a:t>
            </a:r>
          </a:p>
          <a:p>
            <a:pPr algn="ctr"/>
            <a:r>
              <a:rPr lang="en-US" sz="2000" dirty="0" smtClean="0"/>
              <a:t>Constant”</a:t>
            </a:r>
            <a:endParaRPr lang="en-US" sz="2000" b="0" dirty="0" smtClean="0"/>
          </a:p>
        </p:txBody>
      </p:sp>
      <p:cxnSp>
        <p:nvCxnSpPr>
          <p:cNvPr id="5" name="Straight Arrow Connector 4"/>
          <p:cNvCxnSpPr>
            <a:stCxn id="4" idx="2"/>
          </p:cNvCxnSpPr>
          <p:nvPr/>
        </p:nvCxnSpPr>
        <p:spPr>
          <a:xfrm flipH="1">
            <a:off x="6229684" y="3987479"/>
            <a:ext cx="1344286" cy="448846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115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Leave-one-out validation using existing user profiles</a:t>
            </a:r>
          </a:p>
          <a:p>
            <a:pPr marL="800100" lvl="3" indent="-342900"/>
            <a:r>
              <a:rPr lang="en-US" sz="2400" dirty="0" smtClean="0"/>
              <a:t>From previous personalization study</a:t>
            </a:r>
            <a:r>
              <a:rPr lang="en-US" sz="1800" dirty="0" smtClean="0"/>
              <a:t> [Yue &amp; </a:t>
            </a:r>
            <a:r>
              <a:rPr lang="en-US" sz="1800" dirty="0" err="1" smtClean="0"/>
              <a:t>Guestrin</a:t>
            </a:r>
            <a:r>
              <a:rPr lang="en-US" sz="1800" dirty="0" smtClean="0"/>
              <a:t> 2011]</a:t>
            </a:r>
          </a:p>
          <a:p>
            <a:endParaRPr lang="en-US" sz="500" dirty="0" smtClean="0"/>
          </a:p>
          <a:p>
            <a:endParaRPr lang="en-US" sz="500" dirty="0" smtClean="0"/>
          </a:p>
          <a:p>
            <a:r>
              <a:rPr lang="en-US" sz="2800" dirty="0" smtClean="0"/>
              <a:t>Methods</a:t>
            </a:r>
          </a:p>
          <a:p>
            <a:pPr lvl="1"/>
            <a:r>
              <a:rPr lang="en-US" sz="2400" dirty="0" smtClean="0"/>
              <a:t>Naïve (</a:t>
            </a:r>
            <a:r>
              <a:rPr lang="en-US" sz="2400" dirty="0" err="1" smtClean="0"/>
              <a:t>LinUCB</a:t>
            </a:r>
            <a:r>
              <a:rPr lang="en-US" sz="2400" dirty="0" smtClean="0"/>
              <a:t>)  (regularize to mean of existing users)</a:t>
            </a:r>
          </a:p>
          <a:p>
            <a:endParaRPr lang="en-US" sz="500" dirty="0" smtClean="0"/>
          </a:p>
          <a:p>
            <a:pPr lvl="1"/>
            <a:r>
              <a:rPr lang="en-US" sz="2400" dirty="0" smtClean="0"/>
              <a:t>Reshaped Full Space (</a:t>
            </a:r>
            <a:r>
              <a:rPr lang="en-US" sz="2400" dirty="0" err="1" smtClean="0"/>
              <a:t>LinUCB</a:t>
            </a:r>
            <a:r>
              <a:rPr lang="en-US" sz="2400" dirty="0" smtClean="0"/>
              <a:t> using </a:t>
            </a:r>
            <a:r>
              <a:rPr lang="en-US" sz="2400" dirty="0" err="1" smtClean="0"/>
              <a:t>LearnU</a:t>
            </a:r>
            <a:r>
              <a:rPr lang="en-US" sz="2400" dirty="0" smtClean="0"/>
              <a:t>(W,</a:t>
            </a:r>
            <a:r>
              <a:rPr lang="en-US" sz="2400" dirty="0" smtClean="0"/>
              <a:t>D)</a:t>
            </a:r>
            <a:r>
              <a:rPr lang="en-US" sz="2400" dirty="0" smtClean="0"/>
              <a:t>)</a:t>
            </a:r>
            <a:endParaRPr lang="en-US" sz="2400" dirty="0"/>
          </a:p>
          <a:p>
            <a:pPr marL="0" indent="0">
              <a:buNone/>
            </a:pPr>
            <a:endParaRPr lang="en-US" sz="500" dirty="0" smtClean="0"/>
          </a:p>
          <a:p>
            <a:pPr lvl="1"/>
            <a:r>
              <a:rPr lang="en-US" sz="2400" dirty="0" smtClean="0"/>
              <a:t>Subspace (</a:t>
            </a:r>
            <a:r>
              <a:rPr lang="en-US" sz="2400" dirty="0" err="1" smtClean="0"/>
              <a:t>LinUCB</a:t>
            </a:r>
            <a:r>
              <a:rPr lang="en-US" sz="2400" dirty="0" smtClean="0"/>
              <a:t> using </a:t>
            </a:r>
            <a:r>
              <a:rPr lang="en-US" sz="2400" dirty="0" err="1" smtClean="0"/>
              <a:t>LearnU</a:t>
            </a:r>
            <a:r>
              <a:rPr lang="en-US" sz="2400" dirty="0" smtClean="0"/>
              <a:t>(W,</a:t>
            </a:r>
            <a:r>
              <a:rPr lang="en-US" sz="2400" dirty="0" smtClean="0"/>
              <a:t>K)</a:t>
            </a:r>
            <a:r>
              <a:rPr lang="en-US" sz="2400" dirty="0" smtClean="0"/>
              <a:t>)</a:t>
            </a:r>
          </a:p>
          <a:p>
            <a:pPr lvl="2"/>
            <a:r>
              <a:rPr lang="en-US" sz="2000" dirty="0" smtClean="0"/>
              <a:t>Often what people resort to in practice</a:t>
            </a:r>
          </a:p>
          <a:p>
            <a:pPr lvl="1"/>
            <a:endParaRPr lang="en-US" sz="500" dirty="0" smtClean="0"/>
          </a:p>
          <a:p>
            <a:pPr lvl="1"/>
            <a:r>
              <a:rPr lang="en-US" sz="2400" dirty="0" err="1" smtClean="0"/>
              <a:t>CoFineUCB</a:t>
            </a:r>
            <a:endParaRPr lang="en-US" sz="2400" dirty="0" smtClean="0"/>
          </a:p>
          <a:p>
            <a:pPr lvl="2"/>
            <a:r>
              <a:rPr lang="en-US" sz="2000" dirty="0" smtClean="0"/>
              <a:t>Combines full space and subspace approaches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31789" y="6155392"/>
            <a:ext cx="1644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(D=100, K = 5)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4431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0" y="842211"/>
            <a:ext cx="9090473" cy="3863451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4625474" y="708526"/>
            <a:ext cx="4518526" cy="42110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68593" y="464411"/>
            <a:ext cx="2127956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Naïve Baselines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714902" y="477779"/>
            <a:ext cx="2707292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Reshaped Full space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955566" y="5197279"/>
            <a:ext cx="1362272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Subspace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85991" y="5197279"/>
            <a:ext cx="3356808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Coarse-to-Fine Approach</a:t>
            </a:r>
            <a:endParaRPr lang="en-US" sz="2400" b="1" dirty="0"/>
          </a:p>
        </p:txBody>
      </p:sp>
      <p:cxnSp>
        <p:nvCxnSpPr>
          <p:cNvPr id="12" name="Straight Arrow Connector 11"/>
          <p:cNvCxnSpPr>
            <a:stCxn id="7" idx="2"/>
          </p:cNvCxnSpPr>
          <p:nvPr/>
        </p:nvCxnSpPr>
        <p:spPr>
          <a:xfrm flipH="1">
            <a:off x="2219158" y="926076"/>
            <a:ext cx="13413" cy="6256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2"/>
          </p:cNvCxnSpPr>
          <p:nvPr/>
        </p:nvCxnSpPr>
        <p:spPr>
          <a:xfrm flipH="1">
            <a:off x="3408959" y="939444"/>
            <a:ext cx="1659589" cy="13599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0"/>
          </p:cNvCxnSpPr>
          <p:nvPr/>
        </p:nvCxnSpPr>
        <p:spPr>
          <a:xfrm flipH="1" flipV="1">
            <a:off x="3777226" y="2515419"/>
            <a:ext cx="859476" cy="26818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0"/>
          </p:cNvCxnSpPr>
          <p:nvPr/>
        </p:nvCxnSpPr>
        <p:spPr>
          <a:xfrm flipV="1">
            <a:off x="1964395" y="2807369"/>
            <a:ext cx="382699" cy="23899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0"/>
          </p:cNvCxnSpPr>
          <p:nvPr/>
        </p:nvCxnSpPr>
        <p:spPr>
          <a:xfrm flipH="1" flipV="1">
            <a:off x="1671054" y="2673685"/>
            <a:ext cx="293341" cy="25235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0948737" y="43313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962311" y="4789086"/>
            <a:ext cx="2211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“Atypical Users”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6706671" y="2743869"/>
            <a:ext cx="2121408" cy="14081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49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8" grpId="0" animBg="1"/>
      <p:bldP spid="9" grpId="0" animBg="1"/>
      <p:bldP spid="10" grpId="0" animBg="1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263"/>
            <a:ext cx="8229600" cy="1143000"/>
          </a:xfrm>
        </p:spPr>
        <p:txBody>
          <a:bodyPr/>
          <a:lstStyle/>
          <a:p>
            <a:r>
              <a:rPr lang="en-US" dirty="0" smtClean="0"/>
              <a:t>User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314450"/>
            <a:ext cx="8229600" cy="5337175"/>
          </a:xfrm>
        </p:spPr>
        <p:txBody>
          <a:bodyPr>
            <a:noAutofit/>
          </a:bodyPr>
          <a:lstStyle/>
          <a:p>
            <a:r>
              <a:rPr lang="en-US" sz="2400" dirty="0" smtClean="0"/>
              <a:t>10 days</a:t>
            </a:r>
          </a:p>
          <a:p>
            <a:r>
              <a:rPr lang="en-US" sz="2400" dirty="0" smtClean="0"/>
              <a:t>10 articles per day</a:t>
            </a:r>
          </a:p>
          <a:p>
            <a:pPr lvl="1"/>
            <a:r>
              <a:rPr lang="en-US" sz="2000" dirty="0" smtClean="0"/>
              <a:t>From thousands of</a:t>
            </a:r>
          </a:p>
          <a:p>
            <a:pPr marL="457200" lvl="1" indent="0">
              <a:buNone/>
            </a:pPr>
            <a:r>
              <a:rPr lang="en-US" sz="2000" dirty="0" smtClean="0"/>
              <a:t>     articles for that day</a:t>
            </a:r>
          </a:p>
          <a:p>
            <a:pPr marL="457200" lvl="1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(from Spinn3r – Jan/Feb 2012)</a:t>
            </a:r>
          </a:p>
          <a:p>
            <a:pPr lvl="1"/>
            <a:r>
              <a:rPr lang="en-US" sz="2000" dirty="0" err="1" smtClean="0"/>
              <a:t>Submodular</a:t>
            </a:r>
            <a:r>
              <a:rPr lang="en-US" sz="2000" dirty="0" smtClean="0"/>
              <a:t> bandit</a:t>
            </a:r>
          </a:p>
          <a:p>
            <a:pPr marL="457200" lvl="1" indent="0">
              <a:buNone/>
            </a:pPr>
            <a:r>
              <a:rPr lang="en-US" sz="2000" dirty="0" smtClean="0"/>
              <a:t>     extension to model</a:t>
            </a:r>
          </a:p>
          <a:p>
            <a:pPr marL="457200" lvl="1" indent="0">
              <a:buNone/>
            </a:pPr>
            <a:r>
              <a:rPr lang="en-US" sz="2000" dirty="0" smtClean="0"/>
              <a:t>     utility of multiple articles</a:t>
            </a:r>
          </a:p>
          <a:p>
            <a:pPr marL="457200" lvl="1" indent="0">
              <a:buNone/>
            </a:pPr>
            <a:r>
              <a:rPr lang="en-US" sz="1600" dirty="0" smtClean="0"/>
              <a:t>      [Yue &amp; </a:t>
            </a:r>
            <a:r>
              <a:rPr lang="en-US" sz="1600" dirty="0" err="1" smtClean="0"/>
              <a:t>Guestrin</a:t>
            </a:r>
            <a:r>
              <a:rPr lang="en-US" sz="1600" dirty="0" smtClean="0"/>
              <a:t> 2011]</a:t>
            </a:r>
            <a:endParaRPr lang="en-US" sz="2000" dirty="0" smtClean="0"/>
          </a:p>
          <a:p>
            <a:pPr marL="457200" lvl="1" indent="0">
              <a:buNone/>
            </a:pPr>
            <a:endParaRPr lang="en-US" sz="500" dirty="0" smtClean="0"/>
          </a:p>
          <a:p>
            <a:r>
              <a:rPr lang="en-US" sz="2400" dirty="0" smtClean="0"/>
              <a:t>100 topics</a:t>
            </a:r>
          </a:p>
          <a:p>
            <a:pPr lvl="1"/>
            <a:r>
              <a:rPr lang="en-US" sz="2000" dirty="0" smtClean="0"/>
              <a:t>5 dimensional subspace</a:t>
            </a:r>
          </a:p>
          <a:p>
            <a:endParaRPr lang="en-US" sz="500" dirty="0" smtClean="0"/>
          </a:p>
          <a:p>
            <a:r>
              <a:rPr lang="en-US" sz="2400" dirty="0" smtClean="0"/>
              <a:t>Users rate articles</a:t>
            </a:r>
          </a:p>
          <a:p>
            <a:r>
              <a:rPr lang="en-US" sz="2400" dirty="0" smtClean="0"/>
              <a:t>Count #likes</a:t>
            </a:r>
          </a:p>
          <a:p>
            <a:endParaRPr lang="en-US" sz="500" dirty="0" smtClean="0"/>
          </a:p>
          <a:p>
            <a:endParaRPr lang="en-US" sz="500" dirty="0" smtClean="0"/>
          </a:p>
          <a:p>
            <a:pPr marL="342900" lvl="1" indent="-342900">
              <a:buFont typeface="Arial"/>
              <a:buChar char="•"/>
            </a:pPr>
            <a:endParaRPr lang="en-US" sz="20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0" y="1438275"/>
            <a:ext cx="49530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88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1" name="Title 1"/>
          <p:cNvSpPr>
            <a:spLocks noGrp="1"/>
          </p:cNvSpPr>
          <p:nvPr>
            <p:ph type="title"/>
          </p:nvPr>
        </p:nvSpPr>
        <p:spPr>
          <a:xfrm>
            <a:off x="1143000" y="193675"/>
            <a:ext cx="8029575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User Study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9053739"/>
              </p:ext>
            </p:extLst>
          </p:nvPr>
        </p:nvGraphicFramePr>
        <p:xfrm>
          <a:off x="406400" y="939800"/>
          <a:ext cx="8407400" cy="467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1123" name="TextBox 4"/>
          <p:cNvSpPr txBox="1">
            <a:spLocks noChangeArrowheads="1"/>
          </p:cNvSpPr>
          <p:nvPr/>
        </p:nvSpPr>
        <p:spPr bwMode="auto">
          <a:xfrm rot="-5400000">
            <a:off x="-709809" y="3155305"/>
            <a:ext cx="26340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000000"/>
                </a:solidFill>
              </a:rPr>
              <a:t>~27 </a:t>
            </a:r>
            <a:r>
              <a:rPr lang="en-US" sz="2400" b="0" dirty="0">
                <a:solidFill>
                  <a:srgbClr val="000000"/>
                </a:solidFill>
              </a:rPr>
              <a:t>users </a:t>
            </a:r>
            <a:r>
              <a:rPr lang="en-US" sz="2400" b="0" dirty="0" smtClean="0">
                <a:solidFill>
                  <a:srgbClr val="000000"/>
                </a:solidFill>
              </a:rPr>
              <a:t>per study</a:t>
            </a:r>
            <a:endParaRPr lang="en-US" sz="2400" b="0" dirty="0">
              <a:solidFill>
                <a:srgbClr val="000000"/>
              </a:solidFill>
            </a:endParaRPr>
          </a:p>
        </p:txBody>
      </p:sp>
      <p:sp>
        <p:nvSpPr>
          <p:cNvPr id="261124" name="TextBox 5"/>
          <p:cNvSpPr txBox="1">
            <a:spLocks noChangeArrowheads="1"/>
          </p:cNvSpPr>
          <p:nvPr/>
        </p:nvSpPr>
        <p:spPr bwMode="auto">
          <a:xfrm rot="-5400000">
            <a:off x="1646109" y="2634322"/>
            <a:ext cx="23259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0" dirty="0" smtClean="0">
                <a:solidFill>
                  <a:srgbClr val="000000"/>
                </a:solidFill>
              </a:rPr>
              <a:t>Coarse-to-Fine </a:t>
            </a:r>
          </a:p>
          <a:p>
            <a:pPr algn="ctr"/>
            <a:r>
              <a:rPr lang="en-US" sz="2800" b="0" dirty="0" smtClean="0">
                <a:solidFill>
                  <a:srgbClr val="000000"/>
                </a:solidFill>
              </a:rPr>
              <a:t>Wins</a:t>
            </a:r>
            <a:endParaRPr lang="en-US" sz="2800" b="0" dirty="0">
              <a:solidFill>
                <a:srgbClr val="000000"/>
              </a:solidFill>
            </a:endParaRPr>
          </a:p>
        </p:txBody>
      </p:sp>
      <p:sp>
        <p:nvSpPr>
          <p:cNvPr id="261125" name="TextBox 12"/>
          <p:cNvSpPr txBox="1">
            <a:spLocks noChangeArrowheads="1"/>
          </p:cNvSpPr>
          <p:nvPr/>
        </p:nvSpPr>
        <p:spPr bwMode="auto">
          <a:xfrm>
            <a:off x="2051663" y="5517349"/>
            <a:ext cx="1441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Naïve </a:t>
            </a:r>
            <a:r>
              <a:rPr lang="en-US" dirty="0" err="1" smtClean="0">
                <a:solidFill>
                  <a:srgbClr val="000000"/>
                </a:solidFill>
              </a:rPr>
              <a:t>LinUCB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023294" y="1680986"/>
            <a:ext cx="2092415" cy="4375750"/>
            <a:chOff x="3384828" y="1681257"/>
            <a:chExt cx="2092505" cy="4375192"/>
          </a:xfrm>
        </p:grpSpPr>
        <p:sp>
          <p:nvSpPr>
            <p:cNvPr id="261132" name="TextBox 6"/>
            <p:cNvSpPr txBox="1">
              <a:spLocks noChangeArrowheads="1"/>
            </p:cNvSpPr>
            <p:nvPr/>
          </p:nvSpPr>
          <p:spPr bwMode="auto">
            <a:xfrm rot="16200000">
              <a:off x="3283832" y="2367011"/>
              <a:ext cx="2325655" cy="954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 b="0" dirty="0" smtClean="0">
                  <a:solidFill>
                    <a:srgbClr val="000000"/>
                  </a:solidFill>
                </a:rPr>
                <a:t>Coarse-to-Fine </a:t>
              </a:r>
            </a:p>
            <a:p>
              <a:pPr algn="ctr"/>
              <a:r>
                <a:rPr lang="en-US" sz="2800" dirty="0" smtClean="0">
                  <a:solidFill>
                    <a:srgbClr val="000000"/>
                  </a:solidFill>
                </a:rPr>
                <a:t>Wins</a:t>
              </a:r>
              <a:endParaRPr lang="en-US" sz="2800" b="0" dirty="0">
                <a:solidFill>
                  <a:srgbClr val="000000"/>
                </a:solidFill>
              </a:endParaRPr>
            </a:p>
          </p:txBody>
        </p:sp>
        <p:sp>
          <p:nvSpPr>
            <p:cNvPr id="261133" name="TextBox 10"/>
            <p:cNvSpPr txBox="1">
              <a:spLocks noChangeArrowheads="1"/>
            </p:cNvSpPr>
            <p:nvPr/>
          </p:nvSpPr>
          <p:spPr bwMode="auto">
            <a:xfrm>
              <a:off x="4165081" y="4151996"/>
              <a:ext cx="55095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0" dirty="0">
                  <a:solidFill>
                    <a:srgbClr val="000000"/>
                  </a:solidFill>
                </a:rPr>
                <a:t>Ties</a:t>
              </a:r>
            </a:p>
          </p:txBody>
        </p:sp>
        <p:sp>
          <p:nvSpPr>
            <p:cNvPr id="261134" name="TextBox 11"/>
            <p:cNvSpPr txBox="1">
              <a:spLocks noChangeArrowheads="1"/>
            </p:cNvSpPr>
            <p:nvPr/>
          </p:nvSpPr>
          <p:spPr bwMode="auto">
            <a:xfrm>
              <a:off x="4034929" y="4699041"/>
              <a:ext cx="78088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0" dirty="0">
                  <a:solidFill>
                    <a:srgbClr val="000000"/>
                  </a:solidFill>
                </a:rPr>
                <a:t>Losses</a:t>
              </a:r>
            </a:p>
          </p:txBody>
        </p:sp>
        <p:sp>
          <p:nvSpPr>
            <p:cNvPr id="261135" name="TextBox 13"/>
            <p:cNvSpPr txBox="1">
              <a:spLocks noChangeArrowheads="1"/>
            </p:cNvSpPr>
            <p:nvPr/>
          </p:nvSpPr>
          <p:spPr bwMode="auto">
            <a:xfrm>
              <a:off x="3384828" y="5410200"/>
              <a:ext cx="2092505" cy="6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000000"/>
                  </a:solidFill>
                </a:rPr>
                <a:t>LinUCB</a:t>
              </a:r>
              <a:r>
                <a:rPr lang="en-US" dirty="0" smtClean="0">
                  <a:solidFill>
                    <a:srgbClr val="000000"/>
                  </a:solidFill>
                </a:rPr>
                <a:t> with</a:t>
              </a:r>
            </a:p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Reshaped Full Space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06400" y="6202949"/>
            <a:ext cx="7995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*Short time horizon (T=10) made comparison with Subspace </a:t>
            </a:r>
            <a:r>
              <a:rPr lang="en-US" dirty="0" err="1" smtClean="0"/>
              <a:t>LinUCB</a:t>
            </a:r>
            <a:r>
              <a:rPr lang="en-US" dirty="0" smtClean="0"/>
              <a:t> not meaningful</a:t>
            </a:r>
            <a:endParaRPr lang="en-US" dirty="0"/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2358767" y="4824819"/>
            <a:ext cx="780849" cy="33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0" dirty="0">
                <a:solidFill>
                  <a:srgbClr val="000000"/>
                </a:solidFill>
              </a:rPr>
              <a:t>Losses</a:t>
            </a:r>
          </a:p>
        </p:txBody>
      </p:sp>
    </p:spTree>
    <p:extLst>
      <p:ext uri="{BB962C8B-B14F-4D97-AF65-F5344CB8AC3E}">
        <p14:creationId xmlns:p14="http://schemas.microsoft.com/office/powerpoint/2010/main" val="3210980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68212" cy="5737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176" y="1804125"/>
            <a:ext cx="5632824" cy="506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94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923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4298"/>
            <a:ext cx="8229600" cy="4694653"/>
          </a:xfrm>
        </p:spPr>
        <p:txBody>
          <a:bodyPr>
            <a:noAutofit/>
          </a:bodyPr>
          <a:lstStyle/>
          <a:p>
            <a:r>
              <a:rPr lang="en-US" dirty="0" smtClean="0"/>
              <a:t>Coarse-to-Fine approach for saving exploration</a:t>
            </a:r>
          </a:p>
          <a:p>
            <a:pPr lvl="1"/>
            <a:r>
              <a:rPr lang="en-US" dirty="0" smtClean="0"/>
              <a:t>Principled approach for transferring prior knowledge</a:t>
            </a:r>
          </a:p>
          <a:p>
            <a:pPr lvl="1"/>
            <a:r>
              <a:rPr lang="en-US" dirty="0" smtClean="0"/>
              <a:t>Theoretical guarantees</a:t>
            </a:r>
          </a:p>
          <a:p>
            <a:pPr lvl="2"/>
            <a:r>
              <a:rPr lang="en-US" dirty="0" smtClean="0"/>
              <a:t>Depend on the quality of the constructed feature hierarchy</a:t>
            </a:r>
          </a:p>
          <a:p>
            <a:pPr lvl="1"/>
            <a:r>
              <a:rPr lang="en-US" dirty="0" smtClean="0"/>
              <a:t>Validated via simulations &amp; live user study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Future directions</a:t>
            </a:r>
          </a:p>
          <a:p>
            <a:pPr lvl="1"/>
            <a:r>
              <a:rPr lang="en-US" dirty="0" smtClean="0"/>
              <a:t>Multi-level feature hierarchies</a:t>
            </a:r>
          </a:p>
          <a:p>
            <a:pPr lvl="1"/>
            <a:r>
              <a:rPr lang="en-US" dirty="0" smtClean="0"/>
              <a:t>Learning feature hierarchy online</a:t>
            </a:r>
          </a:p>
          <a:p>
            <a:pPr lvl="2"/>
            <a:r>
              <a:rPr lang="en-US" dirty="0" smtClean="0"/>
              <a:t>Requires learning simultaneously from multiple users</a:t>
            </a:r>
          </a:p>
          <a:p>
            <a:pPr lvl="1"/>
            <a:r>
              <a:rPr lang="en-US" dirty="0" smtClean="0"/>
              <a:t>Knowledge transfer for sparse models in bandit setting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010401" y="5920343"/>
            <a:ext cx="72006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Research supported by ONR </a:t>
            </a:r>
            <a:r>
              <a:rPr lang="en-US" sz="1600" dirty="0"/>
              <a:t>(PECASE) </a:t>
            </a:r>
            <a:r>
              <a:rPr lang="en-US" sz="1600" dirty="0" smtClean="0"/>
              <a:t>N000141010672, ONR YIP N00014</a:t>
            </a:r>
            <a:r>
              <a:rPr lang="en-US" sz="1600" dirty="0"/>
              <a:t>-08-1-</a:t>
            </a:r>
            <a:r>
              <a:rPr lang="en-US" sz="1600" dirty="0" smtClean="0"/>
              <a:t>0752,</a:t>
            </a:r>
          </a:p>
          <a:p>
            <a:pPr algn="ctr"/>
            <a:r>
              <a:rPr lang="en-US" sz="1600" dirty="0" smtClean="0"/>
              <a:t> and by the </a:t>
            </a:r>
            <a:r>
              <a:rPr lang="en-US" sz="1600" dirty="0"/>
              <a:t>Intel Science and </a:t>
            </a:r>
            <a:r>
              <a:rPr lang="en-US" sz="1600" dirty="0" smtClean="0"/>
              <a:t>Technology </a:t>
            </a:r>
            <a:r>
              <a:rPr lang="en-US" sz="1600" dirty="0"/>
              <a:t>Center for Embedded Computing.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801976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182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Submodular</a:t>
            </a:r>
            <a:r>
              <a:rPr lang="en-US" dirty="0" smtClean="0"/>
              <a:t> Bandit Extension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 recommends set of articles</a:t>
            </a:r>
          </a:p>
          <a:p>
            <a:endParaRPr lang="en-US" sz="1600" dirty="0" smtClean="0"/>
          </a:p>
          <a:p>
            <a:r>
              <a:rPr lang="en-US" dirty="0" smtClean="0"/>
              <a:t>Features depend on articles above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Submodular</a:t>
            </a:r>
            <a:r>
              <a:rPr lang="en-US" dirty="0" smtClean="0"/>
              <a:t> basis features”</a:t>
            </a:r>
          </a:p>
          <a:p>
            <a:pPr lvl="1"/>
            <a:endParaRPr lang="en-US" sz="1600" dirty="0" smtClean="0"/>
          </a:p>
          <a:p>
            <a:r>
              <a:rPr lang="en-US" dirty="0" smtClean="0"/>
              <a:t>User provides stochastic feedback</a:t>
            </a:r>
            <a:endParaRPr lang="en-US" dirty="0"/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676166"/>
              </p:ext>
            </p:extLst>
          </p:nvPr>
        </p:nvGraphicFramePr>
        <p:xfrm>
          <a:off x="2457765" y="4849029"/>
          <a:ext cx="4256087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4" name="Equation" r:id="rId3" imgW="1638300" imgH="317500" progId="Equation.3">
                  <p:embed/>
                </p:oleObj>
              </mc:Choice>
              <mc:Fallback>
                <p:oleObj name="Equation" r:id="rId3" imgW="16383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765" y="4849029"/>
                        <a:ext cx="4256087" cy="833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3954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014"/>
            <a:ext cx="8229600" cy="1143000"/>
          </a:xfrm>
        </p:spPr>
        <p:txBody>
          <a:bodyPr/>
          <a:lstStyle/>
          <a:p>
            <a:r>
              <a:rPr lang="en-US" dirty="0" err="1" smtClean="0"/>
              <a:t>CoFine</a:t>
            </a:r>
            <a:r>
              <a:rPr lang="en-US" dirty="0" smtClean="0"/>
              <a:t> </a:t>
            </a:r>
            <a:r>
              <a:rPr lang="en-US" dirty="0" err="1" smtClean="0"/>
              <a:t>LSBGreedy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9500"/>
            <a:ext cx="8229600" cy="544428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At time t:</a:t>
            </a:r>
          </a:p>
          <a:p>
            <a:pPr lvl="1"/>
            <a:r>
              <a:rPr lang="en-US" dirty="0" smtClean="0"/>
              <a:t>Least squares in subspace </a:t>
            </a:r>
          </a:p>
          <a:p>
            <a:pPr lvl="1"/>
            <a:r>
              <a:rPr lang="en-US" dirty="0" smtClean="0"/>
              <a:t>Least squares in full space</a:t>
            </a:r>
          </a:p>
          <a:p>
            <a:pPr lvl="1"/>
            <a:r>
              <a:rPr lang="en-US" dirty="0" smtClean="0"/>
              <a:t>	(regularized to      ) </a:t>
            </a:r>
          </a:p>
          <a:p>
            <a:pPr lvl="1"/>
            <a:r>
              <a:rPr lang="en-US" dirty="0" smtClean="0"/>
              <a:t>Start with A</a:t>
            </a:r>
            <a:r>
              <a:rPr lang="en-US" baseline="-25000" dirty="0" smtClean="0"/>
              <a:t>t</a:t>
            </a:r>
            <a:r>
              <a:rPr lang="en-US" dirty="0" smtClean="0"/>
              <a:t> empty </a:t>
            </a:r>
            <a:endParaRPr lang="en-US" sz="1600" dirty="0" smtClean="0"/>
          </a:p>
          <a:p>
            <a:pPr lvl="1"/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=1,…,L</a:t>
            </a:r>
          </a:p>
          <a:p>
            <a:pPr lvl="2"/>
            <a:r>
              <a:rPr lang="en-US" sz="2800" dirty="0" smtClean="0"/>
              <a:t>Recommend article a that maximizes</a:t>
            </a:r>
          </a:p>
          <a:p>
            <a:pPr lvl="1"/>
            <a:endParaRPr lang="en-US" sz="2400" dirty="0"/>
          </a:p>
          <a:p>
            <a:pPr lvl="1"/>
            <a:endParaRPr lang="en-US" sz="3200" dirty="0" smtClean="0"/>
          </a:p>
          <a:p>
            <a:pPr lvl="1"/>
            <a:endParaRPr lang="en-US" sz="3200" dirty="0" smtClean="0"/>
          </a:p>
          <a:p>
            <a:pPr lvl="1"/>
            <a:endParaRPr lang="en-US" sz="3200" dirty="0" smtClean="0"/>
          </a:p>
          <a:p>
            <a:pPr lvl="1"/>
            <a:r>
              <a:rPr lang="en-US" dirty="0" smtClean="0"/>
              <a:t>Receive feedback y</a:t>
            </a:r>
            <a:r>
              <a:rPr lang="en-US" baseline="-25000" dirty="0" smtClean="0"/>
              <a:t>t,1</a:t>
            </a:r>
            <a:r>
              <a:rPr lang="en-US" dirty="0" smtClean="0"/>
              <a:t>,…,</a:t>
            </a:r>
            <a:r>
              <a:rPr lang="en-US" dirty="0" err="1" smtClean="0"/>
              <a:t>y</a:t>
            </a:r>
            <a:r>
              <a:rPr lang="en-US" baseline="-25000" dirty="0" err="1" smtClean="0"/>
              <a:t>t,L</a:t>
            </a:r>
            <a:endParaRPr lang="en-US" dirty="0" smtClean="0"/>
          </a:p>
          <a:p>
            <a:pPr lvl="1"/>
            <a:endParaRPr lang="en-US" baseline="-250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19701"/>
              </p:ext>
            </p:extLst>
          </p:nvPr>
        </p:nvGraphicFramePr>
        <p:xfrm>
          <a:off x="4852906" y="1554383"/>
          <a:ext cx="432134" cy="523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46" name="Equation" r:id="rId3" imgW="177800" imgH="215900" progId="Equation.3">
                  <p:embed/>
                </p:oleObj>
              </mc:Choice>
              <mc:Fallback>
                <p:oleObj name="Equation" r:id="rId3" imgW="177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52906" y="1554383"/>
                        <a:ext cx="432134" cy="523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87684"/>
              </p:ext>
            </p:extLst>
          </p:nvPr>
        </p:nvGraphicFramePr>
        <p:xfrm>
          <a:off x="4844890" y="2008877"/>
          <a:ext cx="432134" cy="523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47" name="Equation" r:id="rId5" imgW="177800" imgH="215900" progId="Equation.3">
                  <p:embed/>
                </p:oleObj>
              </mc:Choice>
              <mc:Fallback>
                <p:oleObj name="Equation" r:id="rId5" imgW="177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44890" y="2008877"/>
                        <a:ext cx="432134" cy="523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417177"/>
              </p:ext>
            </p:extLst>
          </p:nvPr>
        </p:nvGraphicFramePr>
        <p:xfrm>
          <a:off x="3454585" y="2451789"/>
          <a:ext cx="432134" cy="523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48" name="Equation" r:id="rId7" imgW="177800" imgH="215900" progId="Equation.3">
                  <p:embed/>
                </p:oleObj>
              </mc:Choice>
              <mc:Fallback>
                <p:oleObj name="Equation" r:id="rId7" imgW="177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54585" y="2451789"/>
                        <a:ext cx="432134" cy="523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087565"/>
              </p:ext>
            </p:extLst>
          </p:nvPr>
        </p:nvGraphicFramePr>
        <p:xfrm>
          <a:off x="1595124" y="4339241"/>
          <a:ext cx="6105931" cy="1643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49" name="Equation" r:id="rId8" imgW="3200400" imgH="863600" progId="Equation.3">
                  <p:embed/>
                </p:oleObj>
              </mc:Choice>
              <mc:Fallback>
                <p:oleObj name="Equation" r:id="rId8" imgW="3200400" imgH="863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95124" y="4339241"/>
                        <a:ext cx="6105931" cy="16434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194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2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 with Sparse Linear Bandits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7325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Another possible assumption:       is sparse</a:t>
            </a:r>
          </a:p>
          <a:p>
            <a:pPr lvl="1"/>
            <a:r>
              <a:rPr lang="en-US" sz="2400" dirty="0"/>
              <a:t>A</a:t>
            </a:r>
            <a:r>
              <a:rPr lang="en-US" sz="2400" dirty="0" smtClean="0"/>
              <a:t>t most B parameters are non-zero</a:t>
            </a:r>
          </a:p>
          <a:p>
            <a:pPr lvl="1"/>
            <a:r>
              <a:rPr lang="en-US" sz="2400" dirty="0" smtClean="0"/>
              <a:t>Sparse bandit algorithms achieve regret that depend on B:</a:t>
            </a:r>
            <a:endParaRPr lang="en-US" sz="2000" dirty="0"/>
          </a:p>
          <a:p>
            <a:pPr lvl="2"/>
            <a:r>
              <a:rPr lang="en-US" sz="2000" dirty="0" smtClean="0"/>
              <a:t>E.g., </a:t>
            </a:r>
            <a:r>
              <a:rPr lang="en-US" sz="2000" dirty="0" err="1" smtClean="0"/>
              <a:t>Carpentier</a:t>
            </a:r>
            <a:r>
              <a:rPr lang="en-US" sz="2000" dirty="0" smtClean="0"/>
              <a:t> &amp; </a:t>
            </a:r>
            <a:r>
              <a:rPr lang="en-US" sz="2000" dirty="0" err="1" smtClean="0"/>
              <a:t>Munos</a:t>
            </a:r>
            <a:r>
              <a:rPr lang="en-US" sz="2000" dirty="0" smtClean="0"/>
              <a:t> 2011</a:t>
            </a:r>
            <a:endParaRPr lang="en-US" dirty="0"/>
          </a:p>
          <a:p>
            <a:pPr lvl="2"/>
            <a:endParaRPr lang="en-US" sz="1000" dirty="0" smtClean="0"/>
          </a:p>
          <a:p>
            <a:r>
              <a:rPr lang="en-US" sz="2800" dirty="0" smtClean="0"/>
              <a:t>Limitations:</a:t>
            </a:r>
          </a:p>
          <a:p>
            <a:pPr lvl="1"/>
            <a:r>
              <a:rPr lang="en-US" sz="2400" dirty="0" smtClean="0"/>
              <a:t>No transfer of prior knowledge</a:t>
            </a:r>
          </a:p>
          <a:p>
            <a:pPr lvl="2"/>
            <a:r>
              <a:rPr lang="en-US" sz="2000" dirty="0" smtClean="0"/>
              <a:t>E.g., don’t know WHICH parameters are non-zero.</a:t>
            </a:r>
          </a:p>
          <a:p>
            <a:pPr lvl="1"/>
            <a:r>
              <a:rPr lang="en-US" sz="2400" dirty="0" smtClean="0"/>
              <a:t>Typically K &lt; B </a:t>
            </a:r>
            <a:r>
              <a:rPr lang="en-US" sz="2400" dirty="0"/>
              <a:t> </a:t>
            </a:r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dirty="0" smtClean="0"/>
              <a:t> </a:t>
            </a:r>
            <a:r>
              <a:rPr lang="en-US" sz="2400" dirty="0" err="1" smtClean="0"/>
              <a:t>CoFineUCB</a:t>
            </a:r>
            <a:r>
              <a:rPr lang="en-US" sz="2400" dirty="0" smtClean="0"/>
              <a:t> achieves lower regret</a:t>
            </a:r>
          </a:p>
          <a:p>
            <a:pPr lvl="2"/>
            <a:r>
              <a:rPr lang="en-US" sz="2000" dirty="0" smtClean="0"/>
              <a:t>E.g., fast singular value decay</a:t>
            </a:r>
          </a:p>
          <a:p>
            <a:pPr lvl="2"/>
            <a:r>
              <a:rPr lang="en-US" sz="2000" dirty="0" smtClean="0"/>
              <a:t>S ≈ S</a:t>
            </a:r>
            <a:r>
              <a:rPr lang="en-US" sz="2000" b="1" baseline="-25000" dirty="0" smtClean="0"/>
              <a:t>P</a:t>
            </a:r>
            <a:endParaRPr lang="en-US" sz="2000" dirty="0" smtClean="0"/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560682"/>
              </p:ext>
            </p:extLst>
          </p:nvPr>
        </p:nvGraphicFramePr>
        <p:xfrm>
          <a:off x="5230228" y="1546728"/>
          <a:ext cx="5286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39" name="Equation" r:id="rId3" imgW="203200" imgH="203200" progId="Equation.3">
                  <p:embed/>
                </p:oleObj>
              </mc:Choice>
              <mc:Fallback>
                <p:oleObj name="Equation" r:id="rId3" imgW="203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0228" y="1546728"/>
                        <a:ext cx="528638" cy="533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340563"/>
              </p:ext>
            </p:extLst>
          </p:nvPr>
        </p:nvGraphicFramePr>
        <p:xfrm>
          <a:off x="5261978" y="5310770"/>
          <a:ext cx="35020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40" name="Equation" r:id="rId5" imgW="1689100" imgH="317500" progId="Equation.3">
                  <p:embed/>
                </p:oleObj>
              </mc:Choice>
              <mc:Fallback>
                <p:oleObj name="Equation" r:id="rId5" imgW="16891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1978" y="5310770"/>
                        <a:ext cx="3502025" cy="660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742026"/>
              </p:ext>
            </p:extLst>
          </p:nvPr>
        </p:nvGraphicFramePr>
        <p:xfrm>
          <a:off x="5261978" y="2958597"/>
          <a:ext cx="229076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41" name="Equation" r:id="rId7" imgW="1104900" imgH="317500" progId="Equation.3">
                  <p:embed/>
                </p:oleObj>
              </mc:Choice>
              <mc:Fallback>
                <p:oleObj name="Equation" r:id="rId7" imgW="11049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1978" y="2958597"/>
                        <a:ext cx="2290763" cy="660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836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yyue\Desktop\020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51718"/>
            <a:ext cx="1600200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ocuments and Settings\yyue\Desktop\male_user_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09055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yyue\Desktop\male_user_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2909055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yyue\Desktop\male_user_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2909055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Documents and Settings\yyue\Desktop\male_user_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5" y="2909055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Documents and Settings\yyue\Desktop\male_user_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2909055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7848600" y="2756655"/>
            <a:ext cx="7159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6000"/>
              <a:t>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612605"/>
            <a:ext cx="1447800" cy="739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Sports</a:t>
            </a:r>
            <a:endParaRPr lang="en-US" dirty="0"/>
          </a:p>
        </p:txBody>
      </p:sp>
      <p:sp>
        <p:nvSpPr>
          <p:cNvPr id="13" name="Explosion 1 12"/>
          <p:cNvSpPr/>
          <p:nvPr/>
        </p:nvSpPr>
        <p:spPr>
          <a:xfrm rot="20400000">
            <a:off x="530408" y="3752391"/>
            <a:ext cx="1143000" cy="785812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>
                <a:solidFill>
                  <a:schemeClr val="tx1"/>
                </a:solidFill>
              </a:rPr>
              <a:t>Like!</a:t>
            </a:r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297748"/>
              </p:ext>
            </p:extLst>
          </p:nvPr>
        </p:nvGraphicFramePr>
        <p:xfrm>
          <a:off x="1479047" y="5012764"/>
          <a:ext cx="634832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7080"/>
                <a:gridCol w="1587080"/>
                <a:gridCol w="1587080"/>
                <a:gridCol w="15870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Topic</a:t>
                      </a:r>
                      <a:endParaRPr lang="en-US" b="1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# Likes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# Displayed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Average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Sports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Politics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N/A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Economy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N/A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 l="3765" t="2619" r="5882" b="3110"/>
          <a:stretch>
            <a:fillRect/>
          </a:stretch>
        </p:blipFill>
        <p:spPr bwMode="auto">
          <a:xfrm>
            <a:off x="493573" y="654727"/>
            <a:ext cx="437925" cy="65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1866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yyue\Desktop\020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667" y="1351718"/>
            <a:ext cx="1600200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ocuments and Settings\yyue\Desktop\male_user_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09055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yyue\Desktop\male_user_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2909055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yyue\Desktop\male_user_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2909055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Documents and Settings\yyue\Desktop\male_user_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5" y="2909055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Documents and Settings\yyue\Desktop\male_user_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2909055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7848600" y="2756655"/>
            <a:ext cx="7159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6000"/>
              <a:t>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57067" y="612605"/>
            <a:ext cx="1447800" cy="739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Politics</a:t>
            </a:r>
            <a:endParaRPr lang="en-US" dirty="0"/>
          </a:p>
        </p:txBody>
      </p:sp>
      <p:sp>
        <p:nvSpPr>
          <p:cNvPr id="13" name="Explosion 1 12"/>
          <p:cNvSpPr/>
          <p:nvPr/>
        </p:nvSpPr>
        <p:spPr>
          <a:xfrm rot="20400000">
            <a:off x="1830275" y="3752391"/>
            <a:ext cx="1143000" cy="785812"/>
          </a:xfrm>
          <a:prstGeom prst="irregularSeal1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>
                <a:solidFill>
                  <a:schemeClr val="tx1"/>
                </a:solidFill>
              </a:rPr>
              <a:t>Boo!</a:t>
            </a:r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863273"/>
              </p:ext>
            </p:extLst>
          </p:nvPr>
        </p:nvGraphicFramePr>
        <p:xfrm>
          <a:off x="1479047" y="5012764"/>
          <a:ext cx="634832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7080"/>
                <a:gridCol w="1587080"/>
                <a:gridCol w="1587080"/>
                <a:gridCol w="15870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Topic</a:t>
                      </a:r>
                      <a:endParaRPr lang="en-US" b="1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# Likes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# Displayed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Average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Sports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Politics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Economy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N/A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6005" y="676102"/>
            <a:ext cx="456530" cy="616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5412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yyue\Desktop\020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944" y="1351718"/>
            <a:ext cx="1600200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ocuments and Settings\yyue\Desktop\male_user_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09055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yyue\Desktop\male_user_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2909055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yyue\Desktop\male_user_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2909055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Documents and Settings\yyue\Desktop\male_user_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5" y="2909055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Documents and Settings\yyue\Desktop\male_user_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2909055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7848600" y="2756655"/>
            <a:ext cx="7159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6000"/>
              <a:t>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06344" y="612605"/>
            <a:ext cx="1447800" cy="739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Economy</a:t>
            </a:r>
            <a:endParaRPr lang="en-US" dirty="0"/>
          </a:p>
        </p:txBody>
      </p:sp>
      <p:sp>
        <p:nvSpPr>
          <p:cNvPr id="13" name="Explosion 1 12"/>
          <p:cNvSpPr/>
          <p:nvPr/>
        </p:nvSpPr>
        <p:spPr>
          <a:xfrm rot="20400000">
            <a:off x="3279552" y="3752391"/>
            <a:ext cx="1143000" cy="785812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>
                <a:solidFill>
                  <a:schemeClr val="tx1"/>
                </a:solidFill>
              </a:rPr>
              <a:t>Like!</a:t>
            </a:r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274004"/>
              </p:ext>
            </p:extLst>
          </p:nvPr>
        </p:nvGraphicFramePr>
        <p:xfrm>
          <a:off x="1479047" y="5012764"/>
          <a:ext cx="634832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7080"/>
                <a:gridCol w="1587080"/>
                <a:gridCol w="1587080"/>
                <a:gridCol w="15870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Topic</a:t>
                      </a:r>
                      <a:endParaRPr lang="en-US" b="1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# Likes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# Displayed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Average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Sports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Politics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Economy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776" y="689431"/>
            <a:ext cx="609903" cy="60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8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yyue\Desktop\020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162" y="1351718"/>
            <a:ext cx="1600200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ocuments and Settings\yyue\Desktop\male_user_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09055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yyue\Desktop\male_user_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2909055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yyue\Desktop\male_user_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2909055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Documents and Settings\yyue\Desktop\male_user_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5" y="2909055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Documents and Settings\yyue\Desktop\male_user_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2909055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7848600" y="2756655"/>
            <a:ext cx="7159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6000"/>
              <a:t>…</a:t>
            </a:r>
          </a:p>
        </p:txBody>
      </p:sp>
      <p:sp>
        <p:nvSpPr>
          <p:cNvPr id="13" name="Explosion 1 12"/>
          <p:cNvSpPr/>
          <p:nvPr/>
        </p:nvSpPr>
        <p:spPr>
          <a:xfrm rot="20400000">
            <a:off x="4743770" y="3752391"/>
            <a:ext cx="1143000" cy="785812"/>
          </a:xfrm>
          <a:prstGeom prst="irregularSeal1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>
                <a:solidFill>
                  <a:schemeClr val="tx1"/>
                </a:solidFill>
              </a:rPr>
              <a:t>Boo!</a:t>
            </a:r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663515"/>
              </p:ext>
            </p:extLst>
          </p:nvPr>
        </p:nvGraphicFramePr>
        <p:xfrm>
          <a:off x="1479047" y="5012764"/>
          <a:ext cx="634832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7080"/>
                <a:gridCol w="1587080"/>
                <a:gridCol w="1587080"/>
                <a:gridCol w="15870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Topic</a:t>
                      </a:r>
                      <a:endParaRPr lang="en-US" b="1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# Likes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# Displayed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Average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Sports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0.5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Politics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Economy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4601855" y="612605"/>
            <a:ext cx="1447800" cy="739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Sports</a:t>
            </a:r>
            <a:endParaRPr lang="en-US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 l="3765" t="2619" r="5882" b="3110"/>
          <a:stretch>
            <a:fillRect/>
          </a:stretch>
        </p:blipFill>
        <p:spPr bwMode="auto">
          <a:xfrm>
            <a:off x="4638228" y="654727"/>
            <a:ext cx="437925" cy="65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0137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yyue\Desktop\020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39" y="1351718"/>
            <a:ext cx="1600200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ocuments and Settings\yyue\Desktop\male_user_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09055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yyue\Desktop\male_user_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2909055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yyue\Desktop\male_user_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2909055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Documents and Settings\yyue\Desktop\male_user_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5" y="2909055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Documents and Settings\yyue\Desktop\male_user_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2909055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7848600" y="2756655"/>
            <a:ext cx="7159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6000"/>
              <a:t>…</a:t>
            </a:r>
          </a:p>
        </p:txBody>
      </p:sp>
      <p:sp>
        <p:nvSpPr>
          <p:cNvPr id="13" name="Explosion 1 12"/>
          <p:cNvSpPr/>
          <p:nvPr/>
        </p:nvSpPr>
        <p:spPr>
          <a:xfrm rot="20400000">
            <a:off x="6193047" y="3752391"/>
            <a:ext cx="1143000" cy="785812"/>
          </a:xfrm>
          <a:prstGeom prst="irregularSeal1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>
                <a:solidFill>
                  <a:schemeClr val="tx1"/>
                </a:solidFill>
              </a:rPr>
              <a:t>Boo!</a:t>
            </a:r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815110"/>
              </p:ext>
            </p:extLst>
          </p:nvPr>
        </p:nvGraphicFramePr>
        <p:xfrm>
          <a:off x="1479047" y="5012764"/>
          <a:ext cx="634832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7080"/>
                <a:gridCol w="1587080"/>
                <a:gridCol w="1587080"/>
                <a:gridCol w="15870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Topic</a:t>
                      </a:r>
                      <a:endParaRPr lang="en-US" b="1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# Likes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# Displayed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Average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Sports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0.5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Politics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Economy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6040262" y="612605"/>
            <a:ext cx="1447800" cy="739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Politics</a:t>
            </a:r>
            <a:endParaRPr lang="en-US" dirty="0"/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9200" y="676102"/>
            <a:ext cx="456530" cy="616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73881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yyue\Desktop\020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39" y="1351718"/>
            <a:ext cx="1600200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ocuments and Settings\yyue\Desktop\male_user_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09055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yyue\Desktop\male_user_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2909055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yyue\Desktop\male_user_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2909055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Documents and Settings\yyue\Desktop\male_user_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5" y="2909055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Documents and Settings\yyue\Desktop\male_user_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2909055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7848600" y="2756655"/>
            <a:ext cx="7159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6000"/>
              <a:t>…</a:t>
            </a:r>
          </a:p>
        </p:txBody>
      </p:sp>
      <p:sp>
        <p:nvSpPr>
          <p:cNvPr id="13" name="Explosion 1 12"/>
          <p:cNvSpPr/>
          <p:nvPr/>
        </p:nvSpPr>
        <p:spPr>
          <a:xfrm rot="20400000">
            <a:off x="6193047" y="3752391"/>
            <a:ext cx="1143000" cy="785812"/>
          </a:xfrm>
          <a:prstGeom prst="irregularSeal1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>
                <a:solidFill>
                  <a:schemeClr val="tx1"/>
                </a:solidFill>
              </a:rPr>
              <a:t>Boo!</a:t>
            </a:r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521504"/>
              </p:ext>
            </p:extLst>
          </p:nvPr>
        </p:nvGraphicFramePr>
        <p:xfrm>
          <a:off x="1479047" y="5012764"/>
          <a:ext cx="634832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7080"/>
                <a:gridCol w="1587080"/>
                <a:gridCol w="1587080"/>
                <a:gridCol w="15870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Topic</a:t>
                      </a:r>
                      <a:endParaRPr lang="en-US" b="1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# Likes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# Displayed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Average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Sports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0.5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Politics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Economy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6040262" y="612605"/>
            <a:ext cx="1447800" cy="739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Politics</a:t>
            </a:r>
            <a:endParaRPr lang="en-US" dirty="0"/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9200" y="676102"/>
            <a:ext cx="456530" cy="616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-280737" y="-147052"/>
            <a:ext cx="9906000" cy="716547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8248" y="2617055"/>
            <a:ext cx="8340745" cy="22467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Exploration / Exploitation Tradeoff!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Learning “on-the-fly”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Modeled as a </a:t>
            </a:r>
            <a:r>
              <a:rPr lang="en-US" sz="2800" b="1" dirty="0" smtClean="0"/>
              <a:t>contextual bandit problem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Exploration is expensive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/>
              <a:t>Our Goal:</a:t>
            </a:r>
            <a:r>
              <a:rPr lang="en-US" sz="2800" dirty="0" smtClean="0"/>
              <a:t> use prior knowledge to reduce exploration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188520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Linear Stochastic Bandit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Autofit/>
          </a:bodyPr>
          <a:lstStyle/>
          <a:p>
            <a:r>
              <a:rPr lang="en-US" sz="2800" dirty="0" smtClean="0"/>
              <a:t>At time t</a:t>
            </a:r>
          </a:p>
          <a:p>
            <a:pPr lvl="1"/>
            <a:r>
              <a:rPr lang="en-US" sz="2400" dirty="0" smtClean="0"/>
              <a:t>Set of available actions A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 = {a</a:t>
            </a:r>
            <a:r>
              <a:rPr lang="en-US" sz="2400" baseline="-25000" dirty="0" smtClean="0"/>
              <a:t>t,1</a:t>
            </a:r>
            <a:r>
              <a:rPr lang="en-US" sz="2400" dirty="0" smtClean="0"/>
              <a:t>, …, </a:t>
            </a:r>
            <a:r>
              <a:rPr lang="en-US" sz="2400" dirty="0" err="1"/>
              <a:t>a</a:t>
            </a:r>
            <a:r>
              <a:rPr lang="en-US" sz="2400" baseline="-25000" dirty="0" err="1" smtClean="0"/>
              <a:t>t,n</a:t>
            </a:r>
            <a:r>
              <a:rPr lang="en-US" sz="2400" dirty="0" smtClean="0"/>
              <a:t>}</a:t>
            </a:r>
            <a:endParaRPr lang="en-US" sz="2400" baseline="-25000" dirty="0" smtClean="0"/>
          </a:p>
          <a:p>
            <a:pPr lvl="2"/>
            <a:r>
              <a:rPr lang="en-US" sz="2000" dirty="0" smtClean="0"/>
              <a:t>(articles to recommend)</a:t>
            </a:r>
          </a:p>
          <a:p>
            <a:pPr lvl="2"/>
            <a:endParaRPr lang="en-US" sz="500" dirty="0"/>
          </a:p>
          <a:p>
            <a:pPr lvl="1"/>
            <a:r>
              <a:rPr lang="en-US" sz="2400" dirty="0" smtClean="0"/>
              <a:t>Algorithm chooses action </a:t>
            </a:r>
            <a:r>
              <a:rPr lang="en-US" sz="2400" dirty="0" err="1" smtClean="0"/>
              <a:t>â</a:t>
            </a:r>
            <a:r>
              <a:rPr lang="en-US" sz="2400" baseline="-25000" dirty="0" err="1" smtClean="0"/>
              <a:t>t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from A</a:t>
            </a:r>
            <a:r>
              <a:rPr lang="en-US" sz="2400" baseline="-25000" dirty="0" smtClean="0"/>
              <a:t>t</a:t>
            </a:r>
          </a:p>
          <a:p>
            <a:pPr lvl="2"/>
            <a:r>
              <a:rPr lang="en-US" sz="2000" dirty="0" smtClean="0"/>
              <a:t>(recommends an article)</a:t>
            </a:r>
          </a:p>
          <a:p>
            <a:pPr lvl="2"/>
            <a:endParaRPr lang="en-US" sz="500" dirty="0" smtClean="0"/>
          </a:p>
          <a:p>
            <a:pPr lvl="1"/>
            <a:r>
              <a:rPr lang="en-US" sz="2400" dirty="0" smtClean="0"/>
              <a:t>User provides stochastic feedback </a:t>
            </a:r>
            <a:r>
              <a:rPr lang="en-US" sz="2400" dirty="0" err="1" smtClean="0"/>
              <a:t>ŷ</a:t>
            </a:r>
            <a:r>
              <a:rPr lang="en-US" sz="2400" baseline="-25000" dirty="0" err="1" smtClean="0"/>
              <a:t>t</a:t>
            </a:r>
            <a:endParaRPr lang="en-US" sz="2400" baseline="-25000" dirty="0" smtClean="0"/>
          </a:p>
          <a:p>
            <a:pPr lvl="2"/>
            <a:r>
              <a:rPr lang="en-US" sz="2000" dirty="0" smtClean="0"/>
              <a:t>(user clicks on or “likes” the article)</a:t>
            </a:r>
            <a:endParaRPr lang="en-US" sz="2000" dirty="0"/>
          </a:p>
          <a:p>
            <a:pPr lvl="2"/>
            <a:r>
              <a:rPr lang="en-US" sz="2000" dirty="0" smtClean="0"/>
              <a:t>E[</a:t>
            </a:r>
            <a:r>
              <a:rPr lang="en-US" sz="2000" dirty="0" err="1" smtClean="0"/>
              <a:t>ŷ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] = w</a:t>
            </a:r>
            <a:r>
              <a:rPr lang="en-US" sz="2000" baseline="30000" dirty="0" smtClean="0"/>
              <a:t>*</a:t>
            </a:r>
            <a:r>
              <a:rPr lang="en-US" sz="2000" baseline="30000" dirty="0" err="1" smtClean="0"/>
              <a:t>T</a:t>
            </a:r>
            <a:r>
              <a:rPr lang="en-US" sz="2000" dirty="0" err="1" smtClean="0"/>
              <a:t>â</a:t>
            </a:r>
            <a:r>
              <a:rPr lang="en-US" sz="2000" baseline="-25000" dirty="0" err="1" smtClean="0"/>
              <a:t>t</a:t>
            </a:r>
            <a:r>
              <a:rPr lang="en-US" sz="2000" baseline="-25000" dirty="0" smtClean="0"/>
              <a:t>     </a:t>
            </a:r>
            <a:r>
              <a:rPr lang="en-US" sz="2000" dirty="0" smtClean="0"/>
              <a:t>(w</a:t>
            </a:r>
            <a:r>
              <a:rPr lang="en-US" sz="2000" baseline="30000" dirty="0" smtClean="0"/>
              <a:t>*</a:t>
            </a:r>
            <a:r>
              <a:rPr lang="en-US" sz="2000" dirty="0" smtClean="0"/>
              <a:t> is unknown)</a:t>
            </a:r>
            <a:endParaRPr lang="en-US" sz="2000" baseline="-25000" dirty="0" smtClean="0"/>
          </a:p>
          <a:p>
            <a:pPr lvl="2"/>
            <a:endParaRPr lang="en-US" sz="500" baseline="-25000" dirty="0" smtClean="0"/>
          </a:p>
          <a:p>
            <a:pPr lvl="1"/>
            <a:r>
              <a:rPr lang="en-US" sz="2400" dirty="0" smtClean="0"/>
              <a:t>Algorithm incorporates feedback</a:t>
            </a:r>
          </a:p>
          <a:p>
            <a:pPr lvl="1"/>
            <a:r>
              <a:rPr lang="en-US" sz="2400" dirty="0" smtClean="0"/>
              <a:t>t=t+1</a:t>
            </a:r>
          </a:p>
          <a:p>
            <a:pPr lvl="1"/>
            <a:endParaRPr lang="en-US" sz="1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955800" y="6311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902499"/>
              </p:ext>
            </p:extLst>
          </p:nvPr>
        </p:nvGraphicFramePr>
        <p:xfrm>
          <a:off x="5294313" y="5701507"/>
          <a:ext cx="3392487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6" name="Equation" r:id="rId3" imgW="1473200" imgH="368300" progId="Equation.3">
                  <p:embed/>
                </p:oleObj>
              </mc:Choice>
              <mc:Fallback>
                <p:oleObj name="Equation" r:id="rId3" imgW="14732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4313" y="5701507"/>
                        <a:ext cx="3392487" cy="8493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443579" y="5283018"/>
            <a:ext cx="959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Regret: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58470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12330</TotalTime>
  <Words>986</Words>
  <Application>Microsoft Macintosh PowerPoint</Application>
  <PresentationFormat>On-screen Show (4:3)</PresentationFormat>
  <Paragraphs>348</Paragraphs>
  <Slides>24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Microsoft Equation</vt:lpstr>
      <vt:lpstr>Equation</vt:lpstr>
      <vt:lpstr>Hierarchical Exploration for Accelerating Contextual Bandits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Linear Stochastic Bandit Problem</vt:lpstr>
      <vt:lpstr>Balancing Exploration vs. Exploitation</vt:lpstr>
      <vt:lpstr>Conventional Bandit Approach</vt:lpstr>
      <vt:lpstr>More Efficient Bandit Learning</vt:lpstr>
      <vt:lpstr>PowerPoint Presentation</vt:lpstr>
      <vt:lpstr>Theoretical Intuition</vt:lpstr>
      <vt:lpstr>Constructing Feature Hierarchies  (One Simple Approach)</vt:lpstr>
      <vt:lpstr>Simulation Comparison</vt:lpstr>
      <vt:lpstr>PowerPoint Presentation</vt:lpstr>
      <vt:lpstr>User Study</vt:lpstr>
      <vt:lpstr>User Study</vt:lpstr>
      <vt:lpstr>Conclusions</vt:lpstr>
      <vt:lpstr>Extra Slides</vt:lpstr>
      <vt:lpstr>Submodular Bandit Extension</vt:lpstr>
      <vt:lpstr>CoFine LSBGreedy</vt:lpstr>
      <vt:lpstr>Comparison with Sparse Linear Bandits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Hierarchical Exploration for Accelerating Contextual Bandits</dc:title>
  <dc:creator>Yisong Yue</dc:creator>
  <cp:lastModifiedBy>Yisong Yue</cp:lastModifiedBy>
  <cp:revision>113</cp:revision>
  <dcterms:created xsi:type="dcterms:W3CDTF">2012-06-19T23:00:56Z</dcterms:created>
  <dcterms:modified xsi:type="dcterms:W3CDTF">2012-06-28T14:35:01Z</dcterms:modified>
</cp:coreProperties>
</file>