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518" r:id="rId3"/>
    <p:sldId id="392" r:id="rId4"/>
    <p:sldId id="390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512" r:id="rId16"/>
    <p:sldId id="513" r:id="rId17"/>
    <p:sldId id="354" r:id="rId18"/>
    <p:sldId id="401" r:id="rId19"/>
    <p:sldId id="393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51" r:id="rId28"/>
    <p:sldId id="452" r:id="rId29"/>
    <p:sldId id="453" r:id="rId30"/>
    <p:sldId id="454" r:id="rId31"/>
    <p:sldId id="461" r:id="rId32"/>
    <p:sldId id="462" r:id="rId33"/>
    <p:sldId id="402" r:id="rId34"/>
    <p:sldId id="404" r:id="rId35"/>
    <p:sldId id="405" r:id="rId36"/>
    <p:sldId id="406" r:id="rId37"/>
    <p:sldId id="423" r:id="rId38"/>
    <p:sldId id="430" r:id="rId39"/>
    <p:sldId id="437" r:id="rId40"/>
    <p:sldId id="438" r:id="rId41"/>
    <p:sldId id="482" r:id="rId42"/>
    <p:sldId id="485" r:id="rId43"/>
    <p:sldId id="486" r:id="rId44"/>
    <p:sldId id="483" r:id="rId45"/>
    <p:sldId id="516" r:id="rId46"/>
    <p:sldId id="521" r:id="rId47"/>
    <p:sldId id="487" r:id="rId48"/>
    <p:sldId id="488" r:id="rId49"/>
    <p:sldId id="489" r:id="rId50"/>
    <p:sldId id="490" r:id="rId51"/>
    <p:sldId id="491" r:id="rId52"/>
    <p:sldId id="504" r:id="rId53"/>
    <p:sldId id="497" r:id="rId54"/>
    <p:sldId id="494" r:id="rId55"/>
    <p:sldId id="501" r:id="rId56"/>
    <p:sldId id="505" r:id="rId57"/>
    <p:sldId id="502" r:id="rId58"/>
    <p:sldId id="499" r:id="rId59"/>
    <p:sldId id="506" r:id="rId60"/>
    <p:sldId id="495" r:id="rId61"/>
    <p:sldId id="478" r:id="rId62"/>
    <p:sldId id="519" r:id="rId63"/>
    <p:sldId id="522" r:id="rId64"/>
    <p:sldId id="507" r:id="rId65"/>
    <p:sldId id="508" r:id="rId66"/>
    <p:sldId id="509" r:id="rId67"/>
    <p:sldId id="426" r:id="rId68"/>
    <p:sldId id="517" r:id="rId69"/>
    <p:sldId id="510" r:id="rId70"/>
    <p:sldId id="515" r:id="rId71"/>
    <p:sldId id="511" r:id="rId72"/>
    <p:sldId id="477" r:id="rId73"/>
    <p:sldId id="476" r:id="rId74"/>
    <p:sldId id="435" r:id="rId75"/>
    <p:sldId id="428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00"/>
    <a:srgbClr val="00EB00"/>
    <a:srgbClr val="00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4" autoAdjust="0"/>
    <p:restoredTop sz="98644" autoAdjust="0"/>
  </p:normalViewPr>
  <p:slideViewPr>
    <p:cSldViewPr snapToGrid="0" snapToObjects="1">
      <p:cViewPr>
        <p:scale>
          <a:sx n="125" d="100"/>
          <a:sy n="125" d="100"/>
        </p:scale>
        <p:origin x="16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00F57-BA75-084D-90BA-AF013EA2B550}" type="datetimeFigureOut">
              <a:rPr lang="en-US" smtClean="0"/>
              <a:t>4/28/17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A4ABB-9DB7-9A40-921E-1A5AC00A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57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042BC-3A72-3449-AF4C-6C6F9A11E144}" type="datetimeFigureOut">
              <a:rPr lang="en-US" smtClean="0"/>
              <a:t>4/28/17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3E072-DFB7-524C-8E53-5FBF1B8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24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Slide credit Filip Radlinski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C33088-58E6-EB4C-90E3-B837402C076E}" type="slidenum">
              <a:rPr lang="en-US" sz="1200">
                <a:cs typeface="Arial" charset="0"/>
              </a:rPr>
              <a:pPr eaLnBrk="1" hangingPunct="1"/>
              <a:t>24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Slide credit Filip Radlinski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66FB66-FDCC-FE42-BEF7-BBAF6BD0A0CF}" type="slidenum">
              <a:rPr lang="en-US" sz="1200">
                <a:cs typeface="Arial" charset="0"/>
              </a:rPr>
              <a:pPr eaLnBrk="1" hangingPunct="1"/>
              <a:t>25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9E50-81D8-9442-8FB8-172AFA46BE3B}" type="datetime1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3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287D-8BE4-1D4A-B354-13F0E160FB76}" type="datetime1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0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4EFB-1D0B-B44C-9111-89164A219867}" type="datetime1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FFD8B-7EDE-2F49-8FA9-AF5CAC41E1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6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625EF-A9F6-244D-B957-8798DF9CE7AB}" type="datetime1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9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E61E-4B3C-2E47-928E-B24C77B2A4B6}" type="datetime1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F7E9-1CCC-3F42-A2D0-AF078B66004F}" type="datetime1">
              <a:rPr lang="en-US" smtClean="0"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3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7D6D-2FED-594C-B949-2784A6147D96}" type="datetime1">
              <a:rPr lang="en-US" smtClean="0"/>
              <a:t>4/28/17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2AC5-079E-1046-B5FC-DF981343BD48}" type="datetime1">
              <a:rPr lang="en-US" smtClean="0"/>
              <a:t>4/28/17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42E1-2881-0143-B8D0-0DFCA447848E}" type="datetime1">
              <a:rPr lang="en-US" smtClean="0"/>
              <a:t>4/28/17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5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40C29-0982-1E45-AA28-3B6A360A4C8C}" type="datetime1">
              <a:rPr lang="en-US" smtClean="0"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0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5B8E-C2B5-E849-BF66-6536C33FBB20}" type="datetime1">
              <a:rPr lang="en-US" smtClean="0"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E4888-F7E5-3046-B4D5-C836A8528B9D}" type="datetime1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17: The Multi-Armed Bandit Problem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591C-77B6-CC43-B000-29F7DB8015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094165" y="4188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1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4F81BD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jpeg"/><Relationship Id="rId9" Type="http://schemas.openxmlformats.org/officeDocument/2006/relationships/image" Target="../media/image16.jpe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jpeg"/><Relationship Id="rId9" Type="http://schemas.openxmlformats.org/officeDocument/2006/relationships/image" Target="../media/image16.jpe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2.emf"/><Relationship Id="rId13" Type="http://schemas.openxmlformats.org/officeDocument/2006/relationships/oleObject" Target="../embeddings/oleObject6.bin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11.png"/><Relationship Id="rId16" Type="http://schemas.openxmlformats.org/officeDocument/2006/relationships/image" Target="../media/image10.png"/><Relationship Id="rId17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5" Type="http://schemas.openxmlformats.org/officeDocument/2006/relationships/image" Target="../media/image15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1.emf"/><Relationship Id="rId10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5.tif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6" Type="http://schemas.openxmlformats.org/officeDocument/2006/relationships/image" Target="../media/image4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9.w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9.w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9.w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0.w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1.emf"/><Relationship Id="rId7" Type="http://schemas.openxmlformats.org/officeDocument/2006/relationships/image" Target="../media/image5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5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gif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Relationship Id="rId9" Type="http://schemas.openxmlformats.org/officeDocument/2006/relationships/image" Target="../media/image9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33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jpeg"/><Relationship Id="rId9" Type="http://schemas.openxmlformats.org/officeDocument/2006/relationships/image" Target="../media/image16.jpe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8" y="2321835"/>
            <a:ext cx="8462518" cy="950712"/>
          </a:xfrm>
        </p:spPr>
        <p:txBody>
          <a:bodyPr>
            <a:noAutofit/>
          </a:bodyPr>
          <a:lstStyle/>
          <a:p>
            <a:r>
              <a:rPr lang="en-US" dirty="0" smtClean="0"/>
              <a:t>The Dueling Bandits Problem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22194"/>
            <a:ext cx="6400800" cy="1662942"/>
          </a:xfrm>
        </p:spPr>
        <p:txBody>
          <a:bodyPr>
            <a:noAutofit/>
          </a:bodyPr>
          <a:lstStyle/>
          <a:p>
            <a:r>
              <a:rPr lang="en-US" b="1" dirty="0" smtClean="0"/>
              <a:t>Yisong Yue</a:t>
            </a:r>
          </a:p>
          <a:p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475431" y="65875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381" y="311858"/>
            <a:ext cx="1912569" cy="814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2" y="473487"/>
            <a:ext cx="1416696" cy="3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31945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</a:t>
            </a:r>
            <a:r>
              <a:rPr lang="en-US" sz="3200" dirty="0">
                <a:latin typeface="Trebuchet MS"/>
                <a:cs typeface="Trebuchet MS"/>
              </a:rPr>
              <a:t>1</a:t>
            </a:r>
          </a:p>
        </p:txBody>
      </p:sp>
      <p:sp>
        <p:nvSpPr>
          <p:cNvPr id="24" name="Freeform 23"/>
          <p:cNvSpPr/>
          <p:nvPr/>
        </p:nvSpPr>
        <p:spPr>
          <a:xfrm>
            <a:off x="4792465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723" y="3353642"/>
            <a:ext cx="443832" cy="613464"/>
          </a:xfrm>
          <a:prstGeom prst="rect">
            <a:avLst/>
          </a:prstGeom>
        </p:spPr>
      </p:pic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87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2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633369" y="2267128"/>
            <a:ext cx="1447800" cy="739113"/>
            <a:chOff x="3375717" y="4407959"/>
            <a:chExt cx="1447800" cy="739113"/>
          </a:xfrm>
        </p:grpSpPr>
        <p:sp>
          <p:nvSpPr>
            <p:cNvPr id="31" name="Rectangle 30"/>
            <p:cNvSpPr/>
            <p:nvPr/>
          </p:nvSpPr>
          <p:spPr>
            <a:xfrm>
              <a:off x="3375717" y="4407959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World</a:t>
              </a:r>
              <a:endParaRPr lang="en-US" dirty="0"/>
            </a:p>
          </p:txBody>
        </p:sp>
        <p:pic>
          <p:nvPicPr>
            <p:cNvPr id="32" name="Picture 1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306" y="4480293"/>
              <a:ext cx="520885" cy="60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0489" y="2421040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2763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 </a:t>
            </a:r>
            <a:br>
              <a:rPr lang="en-US" sz="3200" dirty="0" smtClean="0">
                <a:solidFill>
                  <a:srgbClr val="953735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223442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30" y="2949279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4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164466" y="2231379"/>
            <a:ext cx="1506368" cy="739113"/>
            <a:chOff x="2889352" y="1666103"/>
            <a:chExt cx="1506368" cy="739113"/>
          </a:xfrm>
        </p:grpSpPr>
        <p:sp>
          <p:nvSpPr>
            <p:cNvPr id="28" name="Rectangle 27"/>
            <p:cNvSpPr/>
            <p:nvPr/>
          </p:nvSpPr>
          <p:spPr>
            <a:xfrm>
              <a:off x="2947920" y="166610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Economy</a:t>
              </a:r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52" y="1742929"/>
              <a:ext cx="609903" cy="609903"/>
            </a:xfrm>
            <a:prstGeom prst="rect">
              <a:avLst/>
            </a:prstGeom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2763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 </a:t>
            </a:r>
            <a:br>
              <a:rPr lang="en-US" sz="3200" dirty="0" smtClean="0">
                <a:solidFill>
                  <a:srgbClr val="953735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026091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2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843" y="3353642"/>
            <a:ext cx="443832" cy="613464"/>
          </a:xfrm>
          <a:prstGeom prst="rect">
            <a:avLst/>
          </a:prstGeom>
        </p:spPr>
      </p:pic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30" y="2949279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4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164466" y="2231379"/>
            <a:ext cx="1506368" cy="739113"/>
            <a:chOff x="2889352" y="1666103"/>
            <a:chExt cx="1506368" cy="739113"/>
          </a:xfrm>
        </p:grpSpPr>
        <p:sp>
          <p:nvSpPr>
            <p:cNvPr id="28" name="Rectangle 27"/>
            <p:cNvSpPr/>
            <p:nvPr/>
          </p:nvSpPr>
          <p:spPr>
            <a:xfrm>
              <a:off x="2947920" y="166610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Economy</a:t>
              </a:r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52" y="1742929"/>
              <a:ext cx="609903" cy="609903"/>
            </a:xfrm>
            <a:prstGeom prst="rect">
              <a:avLst/>
            </a:prstGeom>
          </p:spPr>
        </p:pic>
      </p:grpSp>
      <p:sp>
        <p:nvSpPr>
          <p:cNvPr id="24" name="Freeform 23"/>
          <p:cNvSpPr/>
          <p:nvPr/>
        </p:nvSpPr>
        <p:spPr>
          <a:xfrm>
            <a:off x="6339585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48693" y="241311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019142" y="2363411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2763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</a:t>
            </a:r>
            <a:r>
              <a:rPr lang="en-US" sz="3200" dirty="0" smtClean="0">
                <a:solidFill>
                  <a:srgbClr val="1F497D"/>
                </a:solidFill>
              </a:rPr>
              <a:t> </a:t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260123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0.33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688870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889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24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5771"/>
            <a:ext cx="8229600" cy="9797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Algorithm Recommend?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79713" y="1423519"/>
            <a:ext cx="130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Exploit: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98126" y="1423519"/>
            <a:ext cx="1395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Explore: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33135" y="1421842"/>
            <a:ext cx="912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Best: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658816" y="1965341"/>
            <a:ext cx="1447800" cy="739113"/>
            <a:chOff x="3375717" y="3610458"/>
            <a:chExt cx="1447800" cy="739113"/>
          </a:xfrm>
        </p:grpSpPr>
        <p:sp>
          <p:nvSpPr>
            <p:cNvPr id="38" name="Rectangle 37"/>
            <p:cNvSpPr/>
            <p:nvPr/>
          </p:nvSpPr>
          <p:spPr>
            <a:xfrm>
              <a:off x="3375717" y="3610458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Politics</a:t>
              </a:r>
              <a:endParaRPr lang="en-US" dirty="0"/>
            </a:p>
          </p:txBody>
        </p:sp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655" y="3673955"/>
              <a:ext cx="456530" cy="61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0" name="Group 39"/>
          <p:cNvGrpSpPr/>
          <p:nvPr/>
        </p:nvGrpSpPr>
        <p:grpSpPr>
          <a:xfrm>
            <a:off x="932208" y="1965341"/>
            <a:ext cx="1506368" cy="739113"/>
            <a:chOff x="2889352" y="1666103"/>
            <a:chExt cx="1506368" cy="739113"/>
          </a:xfrm>
        </p:grpSpPr>
        <p:sp>
          <p:nvSpPr>
            <p:cNvPr id="41" name="Rectangle 40"/>
            <p:cNvSpPr/>
            <p:nvPr/>
          </p:nvSpPr>
          <p:spPr>
            <a:xfrm>
              <a:off x="2947920" y="1666103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Economy</a:t>
              </a:r>
              <a:endParaRPr lang="en-US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352" y="1742929"/>
              <a:ext cx="609903" cy="60990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52917" y="1965341"/>
            <a:ext cx="1447800" cy="739113"/>
            <a:chOff x="4609260" y="3417549"/>
            <a:chExt cx="1447800" cy="739113"/>
          </a:xfrm>
        </p:grpSpPr>
        <p:sp>
          <p:nvSpPr>
            <p:cNvPr id="43" name="Rectangle 42"/>
            <p:cNvSpPr/>
            <p:nvPr/>
          </p:nvSpPr>
          <p:spPr>
            <a:xfrm>
              <a:off x="4609260" y="3417549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Celebrity</a:t>
              </a:r>
              <a:endParaRPr lang="en-US" dirty="0"/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4837" r="19969"/>
            <a:stretch>
              <a:fillRect/>
            </a:stretch>
          </p:blipFill>
          <p:spPr bwMode="auto">
            <a:xfrm>
              <a:off x="4669507" y="3501606"/>
              <a:ext cx="429726" cy="58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1108741" y="3116551"/>
            <a:ext cx="6848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How to Optimally Balance Explore/Exploit Tradeoff?</a:t>
            </a:r>
          </a:p>
          <a:p>
            <a:pPr algn="ctr"/>
            <a:r>
              <a:rPr lang="en-US" sz="2400" dirty="0" smtClean="0"/>
              <a:t>Characterized by the Multi-Armed Bandit Problem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22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3558" y="495973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996360" y="3618768"/>
            <a:ext cx="4865687" cy="733846"/>
            <a:chOff x="2377341" y="2181621"/>
            <a:chExt cx="5306777" cy="822076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5968031"/>
                </p:ext>
              </p:extLst>
            </p:nvPr>
          </p:nvGraphicFramePr>
          <p:xfrm>
            <a:off x="2377341" y="2311912"/>
            <a:ext cx="5306777" cy="691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76" name="Equation" r:id="rId3" imgW="1854200" imgH="241300" progId="Equation.3">
                    <p:embed/>
                  </p:oleObj>
                </mc:Choice>
                <mc:Fallback>
                  <p:oleObj name="Equation" r:id="rId3" imgW="1854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7341" y="2311912"/>
                          <a:ext cx="5306777" cy="69178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542" y="2182717"/>
              <a:ext cx="589260" cy="81447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981" y="2181621"/>
              <a:ext cx="589260" cy="814479"/>
            </a:xfrm>
            <a:prstGeom prst="rect">
              <a:avLst/>
            </a:prstGeom>
          </p:spPr>
        </p:pic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36411" y="4758265"/>
            <a:ext cx="8229600" cy="154628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Opportunity cost of not knowing preferences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 “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no-regret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”  if R(T)/T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 0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Efficiency measured by convergence rate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3804" y="3674010"/>
            <a:ext cx="1601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Regret:</a:t>
            </a:r>
            <a:endParaRPr lang="en-US" sz="32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818582" y="3325001"/>
            <a:ext cx="677233" cy="461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60450" y="2962278"/>
            <a:ext cx="1805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252" y="620907"/>
            <a:ext cx="451971" cy="608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9" y="620907"/>
            <a:ext cx="451971" cy="608221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222541"/>
              </p:ext>
            </p:extLst>
          </p:nvPr>
        </p:nvGraphicFramePr>
        <p:xfrm>
          <a:off x="789642" y="659996"/>
          <a:ext cx="166211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77" name="Equation" r:id="rId6" imgW="558800" imgH="203200" progId="Equation.3">
                  <p:embed/>
                </p:oleObj>
              </mc:Choice>
              <mc:Fallback>
                <p:oleObj name="Equation" r:id="rId6" imgW="558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9642" y="659996"/>
                        <a:ext cx="1662112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146608"/>
              </p:ext>
            </p:extLst>
          </p:nvPr>
        </p:nvGraphicFramePr>
        <p:xfrm>
          <a:off x="4096121" y="730214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78" name="Equation" r:id="rId8" imgW="127000" imgH="127000" progId="Equation.3">
                  <p:embed/>
                </p:oleObj>
              </mc:Choice>
              <mc:Fallback>
                <p:oleObj name="Equation" r:id="rId8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96121" y="730214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93" y="620907"/>
            <a:ext cx="451971" cy="6082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09716" y="495392"/>
            <a:ext cx="1186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261312"/>
              </p:ext>
            </p:extLst>
          </p:nvPr>
        </p:nvGraphicFramePr>
        <p:xfrm>
          <a:off x="6190393" y="730214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79" name="Equation" r:id="rId10" imgW="127000" imgH="127000" progId="Equation.3">
                  <p:embed/>
                </p:oleObj>
              </mc:Choice>
              <mc:Fallback>
                <p:oleObj name="Equation" r:id="rId10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90393" y="730214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1" y="620907"/>
            <a:ext cx="451971" cy="6082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80630" y="495973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8632" y="582445"/>
            <a:ext cx="486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…</a:t>
            </a:r>
            <a:endParaRPr lang="en-US" sz="3200" dirty="0">
              <a:latin typeface="Trebuchet MS"/>
              <a:cs typeface="Trebuchet MS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904263"/>
              </p:ext>
            </p:extLst>
          </p:nvPr>
        </p:nvGraphicFramePr>
        <p:xfrm>
          <a:off x="789642" y="2010181"/>
          <a:ext cx="166211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80" name="Equation" r:id="rId11" imgW="558800" imgH="203200" progId="Equation.3">
                  <p:embed/>
                </p:oleObj>
              </mc:Choice>
              <mc:Fallback>
                <p:oleObj name="Equation" r:id="rId11" imgW="558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642" y="2010181"/>
                        <a:ext cx="1662112" cy="60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9" y="1982607"/>
            <a:ext cx="451971" cy="6082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601" y="2002230"/>
            <a:ext cx="451971" cy="6082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49907" y="1877296"/>
            <a:ext cx="1170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7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93" y="2002230"/>
            <a:ext cx="451971" cy="60822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008599" y="1877296"/>
            <a:ext cx="1186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 </a:t>
            </a:r>
            <a:r>
              <a:rPr lang="en-US" sz="3500" dirty="0" smtClean="0">
                <a:latin typeface="Trebuchet MS"/>
                <a:cs typeface="Trebuchet MS"/>
              </a:rPr>
              <a:t>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751" y="2040635"/>
            <a:ext cx="451971" cy="60822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089057" y="1915701"/>
            <a:ext cx="115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rebuchet MS"/>
                <a:cs typeface="Trebuchet MS"/>
              </a:rPr>
              <a:t>(</a:t>
            </a:r>
            <a:r>
              <a:rPr lang="en-US" sz="3600" dirty="0" smtClean="0">
                <a:latin typeface="Trebuchet MS"/>
                <a:cs typeface="Trebuchet MS"/>
              </a:rPr>
              <a:t>    </a:t>
            </a:r>
            <a:r>
              <a:rPr lang="en-US" sz="4400" dirty="0" smtClean="0">
                <a:latin typeface="Trebuchet MS"/>
                <a:cs typeface="Trebuchet MS"/>
              </a:rPr>
              <a:t>)</a:t>
            </a:r>
            <a:endParaRPr lang="en-US" sz="4400" dirty="0">
              <a:latin typeface="Trebuchet MS"/>
              <a:cs typeface="Trebuchet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521586"/>
              </p:ext>
            </p:extLst>
          </p:nvPr>
        </p:nvGraphicFramePr>
        <p:xfrm>
          <a:off x="6203406" y="2146203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81" name="Equation" r:id="rId13" imgW="127000" imgH="127000" progId="Equation.3">
                  <p:embed/>
                </p:oleObj>
              </mc:Choice>
              <mc:Fallback>
                <p:oleObj name="Equation" r:id="rId13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3406" y="2146203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0190"/>
              </p:ext>
            </p:extLst>
          </p:nvPr>
        </p:nvGraphicFramePr>
        <p:xfrm>
          <a:off x="4096121" y="2146203"/>
          <a:ext cx="441157" cy="44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82" name="Equation" r:id="rId14" imgW="127000" imgH="127000" progId="Equation.3">
                  <p:embed/>
                </p:oleObj>
              </mc:Choice>
              <mc:Fallback>
                <p:oleObj name="Equation" r:id="rId14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96121" y="2146203"/>
                        <a:ext cx="441157" cy="441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8258632" y="2004096"/>
            <a:ext cx="486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…</a:t>
            </a:r>
            <a:endParaRPr lang="en-US" sz="3200" dirty="0">
              <a:latin typeface="Trebuchet MS"/>
              <a:cs typeface="Trebuchet M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80837" y="626502"/>
            <a:ext cx="523627" cy="608221"/>
            <a:chOff x="3280837" y="626502"/>
            <a:chExt cx="523627" cy="608221"/>
          </a:xfrm>
        </p:grpSpPr>
        <p:sp>
          <p:nvSpPr>
            <p:cNvPr id="2" name="Rectangle 1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313090" y="645000"/>
            <a:ext cx="523627" cy="608221"/>
            <a:chOff x="3280837" y="626502"/>
            <a:chExt cx="523627" cy="608221"/>
          </a:xfrm>
        </p:grpSpPr>
        <p:sp>
          <p:nvSpPr>
            <p:cNvPr id="59" name="Rectangle 58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1" name="Group 60"/>
          <p:cNvGrpSpPr/>
          <p:nvPr/>
        </p:nvGrpSpPr>
        <p:grpSpPr>
          <a:xfrm>
            <a:off x="7390101" y="637801"/>
            <a:ext cx="523627" cy="608221"/>
            <a:chOff x="3280837" y="626502"/>
            <a:chExt cx="523627" cy="608221"/>
          </a:xfrm>
        </p:grpSpPr>
        <p:sp>
          <p:nvSpPr>
            <p:cNvPr id="62" name="Rectangle 61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8"/>
          <p:cNvGrpSpPr/>
          <p:nvPr/>
        </p:nvGrpSpPr>
        <p:grpSpPr>
          <a:xfrm>
            <a:off x="3280837" y="2008626"/>
            <a:ext cx="523627" cy="608221"/>
            <a:chOff x="3280837" y="1432414"/>
            <a:chExt cx="523627" cy="608221"/>
          </a:xfrm>
        </p:grpSpPr>
        <p:sp>
          <p:nvSpPr>
            <p:cNvPr id="56" name="Rectangle 55"/>
            <p:cNvSpPr/>
            <p:nvPr/>
          </p:nvSpPr>
          <p:spPr>
            <a:xfrm>
              <a:off x="3280837" y="1432414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 l="3765" t="2619" r="5882" b="3110"/>
            <a:stretch>
              <a:fillRect/>
            </a:stretch>
          </p:blipFill>
          <p:spPr bwMode="auto">
            <a:xfrm>
              <a:off x="3390751" y="1508186"/>
              <a:ext cx="316281" cy="474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Group 66"/>
          <p:cNvGrpSpPr/>
          <p:nvPr/>
        </p:nvGrpSpPr>
        <p:grpSpPr>
          <a:xfrm>
            <a:off x="5331215" y="2010181"/>
            <a:ext cx="523627" cy="608221"/>
            <a:chOff x="3280837" y="626502"/>
            <a:chExt cx="523627" cy="608221"/>
          </a:xfrm>
        </p:grpSpPr>
        <p:sp>
          <p:nvSpPr>
            <p:cNvPr id="68" name="Rectangle 67"/>
            <p:cNvSpPr/>
            <p:nvPr/>
          </p:nvSpPr>
          <p:spPr>
            <a:xfrm>
              <a:off x="3280837" y="62650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53193" y="673027"/>
              <a:ext cx="381814" cy="51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oup 11"/>
          <p:cNvGrpSpPr/>
          <p:nvPr/>
        </p:nvGrpSpPr>
        <p:grpSpPr>
          <a:xfrm>
            <a:off x="7400912" y="2021371"/>
            <a:ext cx="523627" cy="608221"/>
            <a:chOff x="4269223" y="1386772"/>
            <a:chExt cx="523627" cy="608221"/>
          </a:xfrm>
        </p:grpSpPr>
        <p:sp>
          <p:nvSpPr>
            <p:cNvPr id="65" name="Rectangle 64"/>
            <p:cNvSpPr/>
            <p:nvPr/>
          </p:nvSpPr>
          <p:spPr>
            <a:xfrm>
              <a:off x="4269223" y="1386772"/>
              <a:ext cx="523627" cy="608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10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276" y="1490507"/>
              <a:ext cx="366004" cy="422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13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 build="p"/>
      <p:bldP spid="42" grpId="0"/>
      <p:bldP spid="45" grpId="0"/>
      <p:bldP spid="30" grpId="0"/>
      <p:bldP spid="36" grpId="0"/>
      <p:bldP spid="11" grpId="0"/>
      <p:bldP spid="47" grpId="0"/>
      <p:bldP spid="49" grpId="0"/>
      <p:bldP spid="51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Thompson Sampling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Maintain distribution over rewards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|</m:t>
                    </m:r>
                    <m:r>
                      <a:rPr lang="en-US" b="0" i="1" smtClean="0">
                        <a:latin typeface="Cambria Math" charset="0"/>
                      </a:rPr>
                      <m:t>𝑌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Every round:</a:t>
                </a:r>
              </a:p>
              <a:p>
                <a:pPr lvl="1"/>
                <a:r>
                  <a:rPr lang="en-US" dirty="0" smtClean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,…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Play arm with highest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Incorporate feedback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𝑌</m:t>
                    </m:r>
                  </m:oMath>
                </a14:m>
                <a:endParaRPr lang="en-US" i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5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Incentivizing Exploration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0560" y="6279383"/>
            <a:ext cx="301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</a:t>
            </a:r>
            <a:r>
              <a:rPr lang="en-US" smtClean="0"/>
              <a:t>from Chu-Cheng Hsieh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08" y="1430894"/>
            <a:ext cx="3154132" cy="2634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080" y="1472383"/>
            <a:ext cx="3426076" cy="2593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6303599"/>
            <a:ext cx="297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[Agrawal &amp; Goyal; COLT 2012]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832554" y="4584724"/>
                <a:ext cx="2533129" cy="1024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mr-IN" sz="32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3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</a:rPr>
                                <m:t>𝐾</m:t>
                              </m:r>
                            </m:num>
                            <m:den>
                              <m:r>
                                <a:rPr lang="mr-IN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3200">
                              <a:latin typeface="Cambria Math" charset="0"/>
                            </a:rPr>
                            <m:t>log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⁡(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554" y="4584724"/>
                <a:ext cx="2533129" cy="10247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432823" y="4359824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# Arms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505" y="5609492"/>
            <a:ext cx="3192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Gap between best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&amp; 2</a:t>
            </a:r>
            <a:r>
              <a:rPr lang="en-US" sz="2000" baseline="30000" dirty="0" smtClean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best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1317" y="4973115"/>
            <a:ext cx="1543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Time horizon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614" y="4865892"/>
            <a:ext cx="256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Regret Bound: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976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Motivating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dirty="0" smtClean="0"/>
              <a:t>Slot Machine = One-Armed Bandit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sz="35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3900" dirty="0"/>
          </a:p>
          <a:p>
            <a:endParaRPr lang="en-US" dirty="0" smtClean="0"/>
          </a:p>
          <a:p>
            <a:r>
              <a:rPr lang="en-US" sz="3000" b="1" dirty="0" smtClean="0"/>
              <a:t>Goal: </a:t>
            </a:r>
            <a:r>
              <a:rPr lang="en-US" sz="3000" dirty="0" smtClean="0"/>
              <a:t>Minimize regret From pulling suboptimal arms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454529" y="6087143"/>
            <a:ext cx="6006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 source: http</a:t>
            </a:r>
            <a:r>
              <a:rPr lang="en-US" sz="1600" dirty="0"/>
              <a:t>://</a:t>
            </a:r>
            <a:r>
              <a:rPr lang="en-US" sz="1600" dirty="0" err="1"/>
              <a:t>research.microsoft.com</a:t>
            </a:r>
            <a:r>
              <a:rPr lang="en-US" sz="1600" dirty="0"/>
              <a:t>/en-us/projects/bandits/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8112" y="3288632"/>
            <a:ext cx="219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Each Arm Has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Different Payoff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26" y="2392947"/>
            <a:ext cx="3441059" cy="28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40" y="1631172"/>
            <a:ext cx="1625089" cy="127975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20761" y="1631173"/>
            <a:ext cx="1210177" cy="1279756"/>
            <a:chOff x="4677649" y="3461620"/>
            <a:chExt cx="1475640" cy="17573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7649" y="3461620"/>
              <a:ext cx="1208582" cy="1226134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4707" y="3759827"/>
              <a:ext cx="1208582" cy="1115729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1329" y="4520349"/>
              <a:ext cx="698604" cy="698604"/>
            </a:xfrm>
            <a:prstGeom prst="rect">
              <a:avLst/>
            </a:prstGeom>
          </p:spPr>
        </p:pic>
      </p:grpSp>
      <p:pic>
        <p:nvPicPr>
          <p:cNvPr id="9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5100" y="1631173"/>
            <a:ext cx="1058693" cy="1279757"/>
          </a:xfrm>
          <a:prstGeom prst="rect">
            <a:avLst/>
          </a:prstGeom>
          <a:noFill/>
        </p:spPr>
      </p:pic>
      <p:pic>
        <p:nvPicPr>
          <p:cNvPr id="13" name="Picture 12" descr="bbc_robstand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9" y="4124785"/>
            <a:ext cx="1336105" cy="1667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8327" y="3097897"/>
            <a:ext cx="19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 Advertising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93115" y="310519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09767" y="310519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Recommender Systems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3424" y="5856258"/>
            <a:ext cx="2092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Personalized Clinical </a:t>
            </a:r>
          </a:p>
          <a:p>
            <a:pPr algn="ctr"/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80476" y="4743025"/>
            <a:ext cx="4918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Sequential Experimental Design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47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if Rewards aren’t Directly Measureable?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755" y="4158075"/>
            <a:ext cx="1394024" cy="121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400" y="4158075"/>
            <a:ext cx="1063273" cy="121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311" y="1726052"/>
            <a:ext cx="1163780" cy="1163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177" y="1710104"/>
            <a:ext cx="1049192" cy="1202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980" y="4058570"/>
            <a:ext cx="1030389" cy="1373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8400" y="1750744"/>
            <a:ext cx="1143480" cy="1143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0175" y="2928198"/>
            <a:ext cx="809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Yanan</a:t>
            </a:r>
            <a:endParaRPr lang="en-US" sz="2000" dirty="0" smtClean="0"/>
          </a:p>
          <a:p>
            <a:pPr algn="ctr"/>
            <a:r>
              <a:rPr lang="en-US" sz="2000" dirty="0" smtClean="0"/>
              <a:t>Sui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89814" y="2928198"/>
            <a:ext cx="980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Vincent</a:t>
            </a:r>
          </a:p>
          <a:p>
            <a:pPr algn="ctr"/>
            <a:r>
              <a:rPr lang="en-US" sz="2000" dirty="0" smtClean="0"/>
              <a:t>Zhuang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4041" y="2928198"/>
            <a:ext cx="897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Josef</a:t>
            </a:r>
          </a:p>
          <a:p>
            <a:pPr algn="ctr"/>
            <a:r>
              <a:rPr lang="en-US" sz="2000" dirty="0" smtClean="0"/>
              <a:t>Broder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181574" y="5500966"/>
            <a:ext cx="965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Joel</a:t>
            </a:r>
          </a:p>
          <a:p>
            <a:pPr algn="ctr"/>
            <a:r>
              <a:rPr lang="en-US" sz="2000" dirty="0" smtClean="0"/>
              <a:t>Burdick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67836" y="5500966"/>
            <a:ext cx="1133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Thorsten</a:t>
            </a:r>
          </a:p>
          <a:p>
            <a:pPr algn="ctr"/>
            <a:r>
              <a:rPr lang="en-US" sz="2000" dirty="0" smtClean="0"/>
              <a:t>Joachims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8203" y="5500966"/>
            <a:ext cx="1168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Bobby</a:t>
            </a:r>
          </a:p>
          <a:p>
            <a:pPr algn="ctr"/>
            <a:r>
              <a:rPr lang="en-US" sz="2000" dirty="0" smtClean="0"/>
              <a:t>Kleinberg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09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2356"/>
            <a:ext cx="50387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xplosion 1 4"/>
          <p:cNvSpPr/>
          <p:nvPr/>
        </p:nvSpPr>
        <p:spPr>
          <a:xfrm rot="20400000">
            <a:off x="4126554" y="2724983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16" y="1631500"/>
            <a:ext cx="3657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2356"/>
            <a:ext cx="5029200" cy="596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765" y="2407437"/>
            <a:ext cx="332873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Interpretation</a:t>
            </a:r>
            <a:r>
              <a:rPr lang="en-US" sz="2400" b="1" dirty="0">
                <a:latin typeface="Calibri"/>
                <a:cs typeface="Calibri"/>
              </a:rPr>
              <a:t> 1</a:t>
            </a:r>
            <a:r>
              <a:rPr lang="en-US" sz="2400" b="1" dirty="0" smtClean="0">
                <a:latin typeface="Calibri"/>
                <a:cs typeface="Calibri"/>
              </a:rPr>
              <a:t>:</a:t>
            </a:r>
          </a:p>
          <a:p>
            <a:r>
              <a:rPr lang="en-US" sz="2400" dirty="0" smtClean="0">
                <a:latin typeface="Calibri"/>
                <a:cs typeface="Calibri"/>
              </a:rPr>
              <a:t>Result #2 is good.</a:t>
            </a:r>
          </a:p>
          <a:p>
            <a:r>
              <a:rPr lang="en-US" sz="2400" dirty="0" smtClean="0">
                <a:latin typeface="Calibri"/>
                <a:cs typeface="Calibri"/>
              </a:rPr>
              <a:t>(Absolute)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765" y="4137310"/>
            <a:ext cx="3514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Interpretation</a:t>
            </a:r>
            <a:r>
              <a:rPr lang="en-US" sz="2400" b="1" dirty="0">
                <a:latin typeface="Calibri"/>
                <a:cs typeface="Calibri"/>
              </a:rPr>
              <a:t> 2</a:t>
            </a:r>
            <a:r>
              <a:rPr lang="en-US" sz="2400" b="1" dirty="0" smtClean="0">
                <a:latin typeface="Calibri"/>
                <a:cs typeface="Calibri"/>
              </a:rPr>
              <a:t>:</a:t>
            </a:r>
          </a:p>
          <a:p>
            <a:r>
              <a:rPr lang="en-US" sz="2400" dirty="0" smtClean="0">
                <a:latin typeface="Calibri"/>
                <a:cs typeface="Calibri"/>
              </a:rPr>
              <a:t>Result #2 is better</a:t>
            </a:r>
          </a:p>
          <a:p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dirty="0" smtClean="0">
                <a:latin typeface="Calibri"/>
                <a:cs typeface="Calibri"/>
              </a:rPr>
              <a:t>han Result #1.</a:t>
            </a:r>
          </a:p>
          <a:p>
            <a:r>
              <a:rPr lang="en-US" sz="2400" dirty="0" smtClean="0">
                <a:latin typeface="Calibri"/>
                <a:cs typeface="Calibri"/>
              </a:rPr>
              <a:t>(Relative / Preference)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Evaluating using Click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0263" y="1219200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Retrieval Function A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0186" y="1219200"/>
            <a:ext cx="232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Retrieval Function B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" y="1692579"/>
            <a:ext cx="4310217" cy="438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17" y="1662040"/>
            <a:ext cx="4590384" cy="446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3332651" y="2133600"/>
            <a:ext cx="2514600" cy="1371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Which is better?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8063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Evaluating using Click 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Explosion 1 11"/>
          <p:cNvSpPr/>
          <p:nvPr/>
        </p:nvSpPr>
        <p:spPr>
          <a:xfrm rot="20400000">
            <a:off x="1819029" y="4708210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Explosion 1 12"/>
          <p:cNvSpPr/>
          <p:nvPr/>
        </p:nvSpPr>
        <p:spPr>
          <a:xfrm rot="20400000">
            <a:off x="1819029" y="2815837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Explosion 1 13"/>
          <p:cNvSpPr/>
          <p:nvPr/>
        </p:nvSpPr>
        <p:spPr>
          <a:xfrm rot="20400000">
            <a:off x="7443875" y="1539894"/>
            <a:ext cx="1143008" cy="78581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Click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6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58"/>
            <a:ext cx="8229600" cy="1143000"/>
          </a:xfrm>
        </p:spPr>
        <p:txBody>
          <a:bodyPr/>
          <a:lstStyle/>
          <a:p>
            <a:r>
              <a:rPr lang="en-US" dirty="0" smtClean="0"/>
              <a:t>Analogy to Sensory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67"/>
            <a:ext cx="8229600" cy="21686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(Hypothetical) taste experiment:                       </a:t>
            </a:r>
            <a:r>
              <a:rPr lang="en-US" sz="2800" dirty="0" err="1" smtClean="0">
                <a:latin typeface="Calibri"/>
                <a:cs typeface="Calibri"/>
              </a:rPr>
              <a:t>vs</a:t>
            </a:r>
            <a:endParaRPr lang="en-US" sz="2800" dirty="0" smtClean="0">
              <a:latin typeface="Calibri"/>
              <a:cs typeface="Calibri"/>
            </a:endParaRPr>
          </a:p>
          <a:p>
            <a:pPr lvl="1"/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dirty="0" smtClean="0">
                <a:latin typeface="Calibri"/>
                <a:cs typeface="Calibri"/>
              </a:rPr>
              <a:t>atural usage context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Experiment 1: </a:t>
            </a:r>
            <a:r>
              <a:rPr lang="en-US" sz="2800" b="1" dirty="0" smtClean="0">
                <a:solidFill>
                  <a:srgbClr val="953735"/>
                </a:solidFill>
                <a:latin typeface="Calibri"/>
                <a:cs typeface="Calibri"/>
              </a:rPr>
              <a:t>Absolute Metrics</a:t>
            </a: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2" descr="http://www.heyokamagazine.com/coke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71600"/>
            <a:ext cx="691043" cy="1085698"/>
          </a:xfrm>
          <a:prstGeom prst="rect">
            <a:avLst/>
          </a:prstGeom>
          <a:noFill/>
        </p:spPr>
      </p:pic>
      <p:pic>
        <p:nvPicPr>
          <p:cNvPr id="7" name="Picture 2" descr="http://blogs.abcnews.com/photos/uncategorized/2009/01/12/pepsi_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387366"/>
            <a:ext cx="685800" cy="10510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3" y="3417032"/>
            <a:ext cx="1243263" cy="124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866" y="3417032"/>
            <a:ext cx="1243263" cy="124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32" y="3417032"/>
            <a:ext cx="1243263" cy="1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68" y="3417032"/>
            <a:ext cx="1243263" cy="1243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0" y="3417032"/>
            <a:ext cx="1243263" cy="1243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417032"/>
            <a:ext cx="1243263" cy="124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7603" y="480568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3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39043" y="480568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/>
                <a:cs typeface="Trebuchet MS"/>
              </a:rPr>
              <a:t>3</a:t>
            </a:r>
            <a:r>
              <a:rPr lang="en-US" dirty="0" smtClean="0">
                <a:latin typeface="Trebuchet MS"/>
                <a:cs typeface="Trebuchet MS"/>
              </a:rPr>
              <a:t>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0483" y="480568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/>
                <a:cs typeface="Trebuchet MS"/>
              </a:rPr>
              <a:t>2</a:t>
            </a:r>
            <a:r>
              <a:rPr lang="en-US" dirty="0" smtClean="0">
                <a:latin typeface="Trebuchet MS"/>
                <a:cs typeface="Trebuchet MS"/>
              </a:rPr>
              <a:t>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2083" y="4805680"/>
            <a:ext cx="7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1 can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0406" y="4815840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5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31526" y="4783574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/>
                <a:cs typeface="Trebuchet MS"/>
              </a:rPr>
              <a:t>3</a:t>
            </a:r>
            <a:r>
              <a:rPr lang="en-US" dirty="0" smtClean="0">
                <a:latin typeface="Trebuchet MS"/>
                <a:cs typeface="Trebuchet MS"/>
              </a:rPr>
              <a:t>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1" name="Left Brace 30"/>
          <p:cNvSpPr/>
          <p:nvPr/>
        </p:nvSpPr>
        <p:spPr>
          <a:xfrm rot="16200000">
            <a:off x="2535140" y="3764722"/>
            <a:ext cx="284930" cy="33620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931916" y="5708134"/>
            <a:ext cx="149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Total: 8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0884" y="5708134"/>
            <a:ext cx="149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Total: 9 cans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6565573" y="3764722"/>
            <a:ext cx="284930" cy="33620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60884" y="3159760"/>
            <a:ext cx="1494708" cy="2143535"/>
          </a:xfrm>
          <a:prstGeom prst="ellipse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931540" y="2807489"/>
            <a:ext cx="141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Very Thirsty!</a:t>
            </a:r>
            <a:endParaRPr lang="en-US" b="1" dirty="0">
              <a:solidFill>
                <a:srgbClr val="953735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047" y="3851539"/>
            <a:ext cx="324829" cy="4973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344" y="3831294"/>
            <a:ext cx="364027" cy="5697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604" y="3851539"/>
            <a:ext cx="324829" cy="4973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715" y="3851539"/>
            <a:ext cx="324829" cy="4973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513" y="3831294"/>
            <a:ext cx="364027" cy="5697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385" y="3831294"/>
            <a:ext cx="364027" cy="5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58"/>
            <a:ext cx="8229600" cy="1143000"/>
          </a:xfrm>
        </p:spPr>
        <p:txBody>
          <a:bodyPr/>
          <a:lstStyle/>
          <a:p>
            <a:r>
              <a:rPr lang="en-US" dirty="0" smtClean="0"/>
              <a:t>Analogy to Sensory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67"/>
            <a:ext cx="8229600" cy="21686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(Hypothetical) taste experiment:                       </a:t>
            </a:r>
            <a:r>
              <a:rPr lang="en-US" sz="2800" dirty="0" err="1" smtClean="0">
                <a:latin typeface="Calibri"/>
                <a:cs typeface="Calibri"/>
              </a:rPr>
              <a:t>vs</a:t>
            </a:r>
            <a:endParaRPr lang="en-US" sz="2800" dirty="0" smtClean="0">
              <a:latin typeface="Calibri"/>
              <a:cs typeface="Calibri"/>
            </a:endParaRPr>
          </a:p>
          <a:p>
            <a:pPr lvl="1"/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dirty="0" smtClean="0">
                <a:latin typeface="Calibri"/>
                <a:cs typeface="Calibri"/>
              </a:rPr>
              <a:t>atural usage context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Experiment 1: </a:t>
            </a:r>
            <a:r>
              <a:rPr lang="en-US" sz="2800" b="1" dirty="0" smtClean="0">
                <a:solidFill>
                  <a:srgbClr val="953735"/>
                </a:solidFill>
                <a:latin typeface="Calibri"/>
                <a:cs typeface="Calibri"/>
              </a:rPr>
              <a:t>Relative Metrics</a:t>
            </a: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00" dirty="0" smtClean="0">
              <a:latin typeface="Calibri"/>
              <a:cs typeface="Calibri"/>
            </a:endParaRPr>
          </a:p>
          <a:p>
            <a:endParaRPr lang="en-US" sz="1000" dirty="0" smtClean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2" descr="http://www.heyokamagazine.com/coke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371600"/>
            <a:ext cx="691043" cy="1085698"/>
          </a:xfrm>
          <a:prstGeom prst="rect">
            <a:avLst/>
          </a:prstGeom>
          <a:noFill/>
        </p:spPr>
      </p:pic>
      <p:pic>
        <p:nvPicPr>
          <p:cNvPr id="7" name="Picture 2" descr="http://blogs.abcnews.com/photos/uncategorized/2009/01/12/pepsi_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387366"/>
            <a:ext cx="685800" cy="10510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3" y="3417032"/>
            <a:ext cx="1243263" cy="124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866" y="3417032"/>
            <a:ext cx="1243263" cy="1243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32" y="3417032"/>
            <a:ext cx="1243263" cy="1243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68" y="3417032"/>
            <a:ext cx="1243263" cy="1243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0" y="3417032"/>
            <a:ext cx="1243263" cy="1243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417032"/>
            <a:ext cx="1243263" cy="12432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0808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2 - 1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984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3 - 0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128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2 - 0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72083" y="480568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1 - 0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0293" y="481584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4 - 1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72166" y="4783574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2 - 1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67782" y="5708134"/>
            <a:ext cx="19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All 6 prefer Pepsi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4506114" y="1705263"/>
            <a:ext cx="284931" cy="748099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404" y="3885630"/>
            <a:ext cx="364027" cy="5697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" y="3903772"/>
            <a:ext cx="324829" cy="4973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448" y="3885630"/>
            <a:ext cx="364027" cy="56978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974" y="3903772"/>
            <a:ext cx="324829" cy="49730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997" y="3885630"/>
            <a:ext cx="364027" cy="5697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523" y="3903772"/>
            <a:ext cx="324829" cy="49730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618" y="3885630"/>
            <a:ext cx="364027" cy="5697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144" y="3903772"/>
            <a:ext cx="324829" cy="4973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164" y="3885630"/>
            <a:ext cx="364027" cy="5697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690" y="3903772"/>
            <a:ext cx="324829" cy="49730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656" y="3885630"/>
            <a:ext cx="364027" cy="5697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182" y="3903772"/>
            <a:ext cx="324829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" y="1143000"/>
            <a:ext cx="4000500" cy="32924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A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GB" sz="1600" dirty="0">
                <a:latin typeface="Calibri" pitchFamily="34" charset="0"/>
              </a:rPr>
              <a:t>Napa Valley Wineries -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en-GB" sz="1600" dirty="0">
                <a:latin typeface="Calibri" pitchFamily="34" charset="0"/>
              </a:rPr>
              <a:t>Napa Valley 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Been There | Tips | Napa Valley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www.ivebeenthere.co.uk/tips/16681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Wineries and Wine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www.napavintners.com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88" y="1143000"/>
            <a:ext cx="3929062" cy="32924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B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1.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The Napa Valley Marathon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www.napavalleymarathon.org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81275" y="3143250"/>
            <a:ext cx="40005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87625" y="3465513"/>
            <a:ext cx="3979863" cy="3392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89213" y="3967163"/>
            <a:ext cx="3978275" cy="93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586038" y="5368925"/>
            <a:ext cx="3979862" cy="530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01675" y="5400675"/>
            <a:ext cx="693738" cy="693738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584450" y="6388100"/>
            <a:ext cx="3979863" cy="46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84450" y="3143250"/>
            <a:ext cx="4000500" cy="3786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Presented Ranking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buFontTx/>
              <a:buAutoNum type="arabicPeriod" startAt="4"/>
              <a:defRPr/>
            </a:pPr>
            <a:r>
              <a:rPr lang="en-GB" sz="1600" dirty="0">
                <a:latin typeface="Calibri" pitchFamily="34" charset="0"/>
              </a:rPr>
              <a:t>Napa Valley Wineries –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 </a:t>
            </a:r>
          </a:p>
          <a:p>
            <a:pPr marL="342900" indent="-342900">
              <a:buFontTx/>
              <a:buAutoNum type="arabicPeriod" startAt="6"/>
              <a:defRPr/>
            </a:pPr>
            <a:r>
              <a:rPr lang="en-GB" sz="1600" dirty="0">
                <a:latin typeface="Calibri" pitchFamily="34" charset="0"/>
              </a:rPr>
              <a:t>Napa </a:t>
            </a:r>
            <a:r>
              <a:rPr lang="en-GB" sz="1600" dirty="0" err="1">
                <a:latin typeface="Calibri" pitchFamily="34" charset="0"/>
              </a:rPr>
              <a:t>Balley</a:t>
            </a:r>
            <a:r>
              <a:rPr lang="en-GB" sz="1600" dirty="0">
                <a:latin typeface="Calibri" pitchFamily="34" charset="0"/>
              </a:rPr>
              <a:t> 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7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92388" y="3443288"/>
            <a:ext cx="3983037" cy="97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590800" y="4405313"/>
            <a:ext cx="3989388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590800" y="5370513"/>
            <a:ext cx="3987800" cy="153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89000" y="5524500"/>
            <a:ext cx="29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A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89000" y="5537200"/>
            <a:ext cx="322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B</a:t>
            </a:r>
          </a:p>
        </p:txBody>
      </p:sp>
      <p:sp>
        <p:nvSpPr>
          <p:cNvPr id="18448" name="TextBox 2"/>
          <p:cNvSpPr txBox="1">
            <a:spLocks noChangeArrowheads="1"/>
          </p:cNvSpPr>
          <p:nvPr/>
        </p:nvSpPr>
        <p:spPr bwMode="auto">
          <a:xfrm>
            <a:off x="6705600" y="6248400"/>
            <a:ext cx="239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[</a:t>
            </a:r>
            <a:r>
              <a:rPr lang="en-US" sz="1800" dirty="0" err="1"/>
              <a:t>Radlinski</a:t>
            </a:r>
            <a:r>
              <a:rPr lang="en-US" sz="1800" dirty="0"/>
              <a:t> et al. 2008]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595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Interleaving (Taste Test in Search)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328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4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autoRev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4000" autoRev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21" grpId="0" animBg="1"/>
      <p:bldP spid="18" grpId="0" animBg="1"/>
      <p:bldP spid="22" grpId="0" animBg="1"/>
      <p:bldP spid="23" grpId="0"/>
      <p:bldP spid="23" grpId="1"/>
      <p:bldP spid="25" grpId="0"/>
      <p:bldP spid="25" grpId="1"/>
      <p:bldP spid="2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" y="1143000"/>
            <a:ext cx="4000500" cy="32924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A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en-GB" sz="1600" dirty="0">
                <a:latin typeface="Calibri" pitchFamily="34" charset="0"/>
              </a:rPr>
              <a:t>Napa Valley Wineries -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en-GB" sz="1600" dirty="0">
                <a:latin typeface="Calibri" pitchFamily="34" charset="0"/>
              </a:rPr>
              <a:t>Napa Valley 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Been There | Tips | Napa Valley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www.ivebeenthere.co.uk/tips/16681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Wineries and Wine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www.napavintners.com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88" y="1143000"/>
            <a:ext cx="3929062" cy="32924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Ranking B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1.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4.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6.	The Napa Valley Marathon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www.napavalleymarathon.org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78100" y="3143250"/>
            <a:ext cx="40005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87625" y="3465513"/>
            <a:ext cx="3979863" cy="3392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89213" y="3967163"/>
            <a:ext cx="3978275" cy="93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586038" y="5368925"/>
            <a:ext cx="3979862" cy="530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584450" y="6388100"/>
            <a:ext cx="3979863" cy="46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84450" y="3143250"/>
            <a:ext cx="4000500" cy="3786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latin typeface="Calibri" pitchFamily="34" charset="0"/>
              </a:rPr>
              <a:t>Presented Ranking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600" dirty="0">
                <a:latin typeface="Calibri" pitchFamily="34" charset="0"/>
              </a:rPr>
              <a:t>Napa Valley – The authority for lodging...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2.	Napa Country, California – Wikipedia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en.wikipedia.org/wiki/</a:t>
            </a:r>
            <a:r>
              <a:rPr lang="en-GB" sz="1600" dirty="0" err="1">
                <a:latin typeface="Calibri" pitchFamily="34" charset="0"/>
              </a:rPr>
              <a:t>Napa_Valley</a:t>
            </a:r>
            <a:endParaRPr lang="en-GB" sz="160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3.	Napa: The Story of an American Eden...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books.google.co.uk/</a:t>
            </a:r>
            <a:r>
              <a:rPr lang="en-GB" sz="1600" dirty="0" err="1">
                <a:latin typeface="Calibri" pitchFamily="34" charset="0"/>
              </a:rPr>
              <a:t>books?isbn</a:t>
            </a:r>
            <a:r>
              <a:rPr lang="en-GB" sz="1600" dirty="0">
                <a:latin typeface="Calibri" pitchFamily="34" charset="0"/>
              </a:rPr>
              <a:t>=...</a:t>
            </a:r>
          </a:p>
          <a:p>
            <a:pPr marL="342900" indent="-342900">
              <a:buFontTx/>
              <a:buAutoNum type="arabicPeriod" startAt="4"/>
              <a:defRPr/>
            </a:pPr>
            <a:r>
              <a:rPr lang="en-GB" sz="1600" dirty="0">
                <a:latin typeface="Calibri" pitchFamily="34" charset="0"/>
              </a:rPr>
              <a:t>Napa Valley Wineries – Plan your wine...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www.napavalley.com/wineries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5.	Napa Valley Hotels – Bed and Breakfast...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www.napalinks.com </a:t>
            </a:r>
          </a:p>
          <a:p>
            <a:pPr marL="342900" indent="-342900">
              <a:buFontTx/>
              <a:buAutoNum type="arabicPeriod" startAt="6"/>
              <a:defRPr/>
            </a:pPr>
            <a:r>
              <a:rPr lang="en-GB" sz="1600" dirty="0">
                <a:latin typeface="Calibri" pitchFamily="34" charset="0"/>
              </a:rPr>
              <a:t>Napa V</a:t>
            </a:r>
            <a:r>
              <a:rPr lang="en-GB" sz="1600" dirty="0" smtClean="0">
                <a:latin typeface="Calibri" pitchFamily="34" charset="0"/>
              </a:rPr>
              <a:t>alley </a:t>
            </a:r>
            <a:r>
              <a:rPr lang="en-GB" sz="1600" dirty="0">
                <a:latin typeface="Calibri" pitchFamily="34" charset="0"/>
              </a:rPr>
              <a:t>College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www.napavalley.edu/homex.asp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7	NapaValley.org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	www.napavalley.org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71750" y="5399088"/>
            <a:ext cx="4000500" cy="48418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Explosion 1 26"/>
          <p:cNvSpPr/>
          <p:nvPr/>
        </p:nvSpPr>
        <p:spPr>
          <a:xfrm>
            <a:off x="7391400" y="4497388"/>
            <a:ext cx="1679575" cy="912812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B wins!</a:t>
            </a:r>
          </a:p>
        </p:txBody>
      </p:sp>
      <p:sp>
        <p:nvSpPr>
          <p:cNvPr id="19" name="Explosion 1 18"/>
          <p:cNvSpPr/>
          <p:nvPr/>
        </p:nvSpPr>
        <p:spPr>
          <a:xfrm rot="-1200000">
            <a:off x="6357938" y="5072063"/>
            <a:ext cx="1143000" cy="7858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0492" name="TextBox 17"/>
          <p:cNvSpPr txBox="1">
            <a:spLocks noChangeArrowheads="1"/>
          </p:cNvSpPr>
          <p:nvPr/>
        </p:nvSpPr>
        <p:spPr bwMode="auto">
          <a:xfrm>
            <a:off x="6705600" y="6248400"/>
            <a:ext cx="239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[Radlinski et al. 2008]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0800" y="3935413"/>
            <a:ext cx="4000500" cy="48418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Explosion 1 22"/>
          <p:cNvSpPr/>
          <p:nvPr/>
        </p:nvSpPr>
        <p:spPr>
          <a:xfrm rot="20400000">
            <a:off x="6376988" y="3614738"/>
            <a:ext cx="1143000" cy="7858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-595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Interleaving (Taste Test in Search)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35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680" y="1219784"/>
            <a:ext cx="4731397" cy="390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89957" y="50316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# Queries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5735984"/>
            <a:ext cx="6276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libri"/>
                <a:cs typeface="Calibri"/>
              </a:rPr>
              <a:t>Interleaving is more </a:t>
            </a:r>
            <a:r>
              <a:rPr lang="en-US" sz="2400" b="1" dirty="0" smtClean="0">
                <a:solidFill>
                  <a:srgbClr val="376092"/>
                </a:solidFill>
                <a:latin typeface="Calibri"/>
                <a:cs typeface="Calibri"/>
              </a:rPr>
              <a:t>sensitive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and more </a:t>
            </a:r>
            <a:r>
              <a:rPr lang="en-US" sz="2400" b="1" dirty="0" smtClean="0">
                <a:solidFill>
                  <a:srgbClr val="376092"/>
                </a:solidFill>
                <a:latin typeface="Calibri"/>
                <a:cs typeface="Calibri"/>
              </a:rPr>
              <a:t>reliable</a:t>
            </a:r>
            <a:endParaRPr lang="en-US" sz="2400" b="1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2522" y="2883678"/>
            <a:ext cx="28291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Disagreement Probability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9014" y="6299200"/>
            <a:ext cx="471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[</a:t>
            </a:r>
            <a:r>
              <a:rPr lang="en-US" dirty="0" err="1" smtClean="0"/>
              <a:t>Chapelle</a:t>
            </a:r>
            <a:r>
              <a:rPr lang="en-US" dirty="0" smtClean="0"/>
              <a:t>, Joachims, </a:t>
            </a:r>
            <a:r>
              <a:rPr lang="en-US" dirty="0" err="1" smtClean="0"/>
              <a:t>Radlinski</a:t>
            </a:r>
            <a:r>
              <a:rPr lang="en-US" dirty="0"/>
              <a:t> </a:t>
            </a:r>
            <a:r>
              <a:rPr lang="en-US" dirty="0" smtClean="0"/>
              <a:t>&amp; Yue, TOIS 2012]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42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4F81BD"/>
                </a:solidFill>
                <a:latin typeface="Verdana"/>
                <a:cs typeface="Verdana"/>
              </a:rPr>
              <a:t>Deployment on Yahoo! Search Engine</a:t>
            </a:r>
          </a:p>
          <a:p>
            <a:r>
              <a:rPr lang="en-US" sz="2400" b="1" dirty="0" smtClean="0">
                <a:latin typeface="Verdana"/>
                <a:cs typeface="Verdana"/>
              </a:rPr>
              <a:t>Comparing </a:t>
            </a:r>
            <a:r>
              <a:rPr lang="en-US" sz="2400" b="1" dirty="0">
                <a:latin typeface="Verdana"/>
                <a:cs typeface="Verdana"/>
              </a:rPr>
              <a:t>T</a:t>
            </a:r>
            <a:r>
              <a:rPr lang="en-US" sz="2400" b="1" dirty="0" smtClean="0">
                <a:latin typeface="Verdana"/>
                <a:cs typeface="Verdana"/>
              </a:rPr>
              <a:t>wo </a:t>
            </a:r>
            <a:r>
              <a:rPr lang="en-US" sz="2400" b="1" dirty="0">
                <a:latin typeface="Verdana"/>
                <a:cs typeface="Verdana"/>
              </a:rPr>
              <a:t>R</a:t>
            </a:r>
            <a:r>
              <a:rPr lang="en-US" sz="2400" b="1" dirty="0" smtClean="0">
                <a:latin typeface="Verdana"/>
                <a:cs typeface="Verdana"/>
              </a:rPr>
              <a:t>anking Functions</a:t>
            </a:r>
            <a:endParaRPr lang="en-US" sz="2400" b="1" dirty="0">
              <a:latin typeface="Verdana"/>
              <a:cs typeface="Verdan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92440" y="4174207"/>
            <a:ext cx="922421" cy="975286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62543" y="5136125"/>
            <a:ext cx="146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Calibri"/>
                <a:cs typeface="Calibri"/>
              </a:rPr>
              <a:t>Interleaving</a:t>
            </a:r>
            <a:endParaRPr lang="en-US" sz="20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6380973" y="2382835"/>
            <a:ext cx="320842" cy="223724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24326" y="2990264"/>
            <a:ext cx="2039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Absolute Metrics</a:t>
            </a:r>
          </a:p>
          <a:p>
            <a:r>
              <a:rPr lang="en-US" sz="2000" b="1" dirty="0" smtClean="0">
                <a:latin typeface="Calibri"/>
                <a:cs typeface="Calibri"/>
              </a:rPr>
              <a:t>E.g., #Clicks@1,</a:t>
            </a:r>
          </a:p>
          <a:p>
            <a:r>
              <a:rPr lang="en-US" sz="2000" b="1" dirty="0" smtClean="0">
                <a:latin typeface="Calibri"/>
                <a:cs typeface="Calibri"/>
              </a:rPr>
              <a:t>Total #Clicks, etc.</a:t>
            </a:r>
          </a:p>
        </p:txBody>
      </p:sp>
      <p:sp>
        <p:nvSpPr>
          <p:cNvPr id="28" name="Left Arrow 27"/>
          <p:cNvSpPr/>
          <p:nvPr/>
        </p:nvSpPr>
        <p:spPr>
          <a:xfrm rot="16200000">
            <a:off x="-947411" y="2739218"/>
            <a:ext cx="3541816" cy="732593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689684" y="4107359"/>
            <a:ext cx="16576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" name="TextBox 2047"/>
          <p:cNvSpPr txBox="1"/>
          <p:nvPr/>
        </p:nvSpPr>
        <p:spPr>
          <a:xfrm>
            <a:off x="4144211" y="37414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rebuchet MS"/>
                <a:cs typeface="Trebuchet MS"/>
              </a:rPr>
              <a:t>100x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6748806" y="4005927"/>
            <a:ext cx="2213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Each ranking function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eceives 50% traffic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1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/>
      <p:bldP spid="2048" grpId="0"/>
      <p:bldP spid="20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374997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24608" name="TextBox 15"/>
          <p:cNvSpPr txBox="1">
            <a:spLocks noChangeArrowheads="1"/>
          </p:cNvSpPr>
          <p:nvPr/>
        </p:nvSpPr>
        <p:spPr bwMode="auto">
          <a:xfrm>
            <a:off x="722313" y="191611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Interleave A vs B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1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04388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25632" name="TextBox 15"/>
          <p:cNvSpPr txBox="1">
            <a:spLocks noChangeArrowheads="1"/>
          </p:cNvSpPr>
          <p:nvPr/>
        </p:nvSpPr>
        <p:spPr bwMode="auto">
          <a:xfrm>
            <a:off x="2017713" y="1916113"/>
            <a:ext cx="191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Interleave A vs C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00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78094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26656" name="TextBox 15"/>
          <p:cNvSpPr txBox="1">
            <a:spLocks noChangeArrowheads="1"/>
          </p:cNvSpPr>
          <p:nvPr/>
        </p:nvSpPr>
        <p:spPr bwMode="auto">
          <a:xfrm>
            <a:off x="3465513" y="1916113"/>
            <a:ext cx="194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Interleave B vs C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00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Brief Overview of Multi-Armed Bandits</a:t>
            </a:r>
          </a:p>
          <a:p>
            <a:pPr lvl="1"/>
            <a:r>
              <a:rPr lang="en-US" dirty="0" smtClean="0"/>
              <a:t>Sequential Experimental Design</a:t>
            </a:r>
          </a:p>
          <a:p>
            <a:endParaRPr lang="en-US" sz="2200" dirty="0"/>
          </a:p>
          <a:p>
            <a:r>
              <a:rPr lang="en-US" b="1" dirty="0" smtClean="0"/>
              <a:t>Dueling Bandits</a:t>
            </a:r>
          </a:p>
          <a:p>
            <a:pPr lvl="1"/>
            <a:r>
              <a:rPr lang="en-US" dirty="0" smtClean="0"/>
              <a:t>Mathematical properties</a:t>
            </a:r>
          </a:p>
          <a:p>
            <a:pPr lvl="1"/>
            <a:r>
              <a:rPr lang="en-US" dirty="0" smtClean="0"/>
              <a:t>Connections to other problems</a:t>
            </a:r>
          </a:p>
          <a:p>
            <a:pPr lvl="1"/>
            <a:endParaRPr lang="en-US" sz="2000" dirty="0"/>
          </a:p>
          <a:p>
            <a:r>
              <a:rPr lang="en-US" b="1" dirty="0" smtClean="0"/>
              <a:t>Recent Results </a:t>
            </a:r>
            <a:r>
              <a:rPr lang="en-US" b="1" dirty="0" smtClean="0"/>
              <a:t>&amp; Ongoing </a:t>
            </a:r>
            <a:r>
              <a:rPr lang="en-US" b="1" dirty="0"/>
              <a:t>R</a:t>
            </a:r>
            <a:r>
              <a:rPr lang="en-US" b="1" dirty="0" smtClean="0"/>
              <a:t>esearch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406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5814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7848600" y="3429000"/>
            <a:ext cx="715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6000"/>
              <a:t>…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321153"/>
              </p:ext>
            </p:extLst>
          </p:nvPr>
        </p:nvGraphicFramePr>
        <p:xfrm>
          <a:off x="2438400" y="4724400"/>
          <a:ext cx="4191000" cy="17068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42664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Left wins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Right wins</a:t>
                      </a:r>
                      <a:endParaRPr lang="en-US" sz="2200" dirty="0"/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B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 </a:t>
                      </a:r>
                      <a:r>
                        <a:rPr lang="en-US" sz="2200" dirty="0" err="1" smtClean="0"/>
                        <a:t>vs</a:t>
                      </a:r>
                      <a:r>
                        <a:rPr lang="en-US" sz="220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</a:tr>
              <a:tr h="4266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vs</a:t>
                      </a:r>
                      <a:r>
                        <a:rPr lang="en-US" sz="2200" baseline="0" dirty="0" smtClean="0"/>
                        <a:t> C</a:t>
                      </a:r>
                      <a:endParaRPr lang="en-US" sz="2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 marT="45712" marB="45712"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50" y="228600"/>
            <a:ext cx="2527300" cy="16525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78469" y="1010427"/>
            <a:ext cx="5587061" cy="369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Goal: </a:t>
            </a:r>
            <a:r>
              <a:rPr lang="en-US" sz="2800" b="1" dirty="0" smtClean="0">
                <a:latin typeface="Trebuchet MS"/>
                <a:cs typeface="Trebuchet MS"/>
              </a:rPr>
              <a:t>Maximize total user utility 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rebuchet MS"/>
              <a:cs typeface="Trebuchet MS"/>
            </a:endParaRPr>
          </a:p>
          <a:p>
            <a:endParaRPr lang="en-US" sz="1200" b="1" dirty="0" smtClean="0"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Exploit: </a:t>
            </a:r>
            <a:r>
              <a:rPr lang="en-US" sz="2800" dirty="0" smtClean="0">
                <a:latin typeface="Trebuchet MS"/>
                <a:cs typeface="Trebuchet MS"/>
              </a:rPr>
              <a:t>run C</a:t>
            </a:r>
          </a:p>
          <a:p>
            <a:r>
              <a:rPr lang="en-US" sz="2400" dirty="0" smtClean="0">
                <a:latin typeface="Trebuchet MS"/>
                <a:cs typeface="Trebuchet MS"/>
              </a:rPr>
              <a:t>(interleave C with itself)</a:t>
            </a: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Explore: </a:t>
            </a:r>
            <a:r>
              <a:rPr lang="en-US" sz="2800" dirty="0" smtClean="0">
                <a:latin typeface="Trebuchet MS"/>
                <a:cs typeface="Trebuchet MS"/>
              </a:rPr>
              <a:t>interleave A </a:t>
            </a:r>
            <a:r>
              <a:rPr lang="en-US" sz="2800" dirty="0" err="1" smtClean="0">
                <a:latin typeface="Trebuchet MS"/>
                <a:cs typeface="Trebuchet MS"/>
              </a:rPr>
              <a:t>vs</a:t>
            </a:r>
            <a:r>
              <a:rPr lang="en-US" sz="2800" dirty="0" smtClean="0">
                <a:latin typeface="Trebuchet MS"/>
                <a:cs typeface="Trebuchet MS"/>
              </a:rPr>
              <a:t> </a:t>
            </a:r>
            <a:r>
              <a:rPr lang="en-US" sz="2800" dirty="0">
                <a:latin typeface="Trebuchet MS"/>
                <a:cs typeface="Trebuchet MS"/>
              </a:rPr>
              <a:t>B</a:t>
            </a:r>
            <a:endParaRPr lang="en-US" sz="2800" dirty="0" smtClean="0">
              <a:latin typeface="Trebuchet MS"/>
              <a:cs typeface="Trebuchet MS"/>
            </a:endParaRP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b="1" dirty="0" smtClean="0">
                <a:latin typeface="Trebuchet MS"/>
                <a:cs typeface="Trebuchet MS"/>
              </a:rPr>
              <a:t>Best: </a:t>
            </a:r>
            <a:r>
              <a:rPr lang="en-US" sz="2800" dirty="0">
                <a:latin typeface="Trebuchet MS"/>
                <a:cs typeface="Trebuchet MS"/>
              </a:rPr>
              <a:t>A</a:t>
            </a:r>
            <a:endParaRPr lang="en-US" sz="28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(interleave A with itself)</a:t>
            </a:r>
          </a:p>
          <a:p>
            <a:endParaRPr lang="en-US" sz="1000" dirty="0">
              <a:latin typeface="Trebuchet MS"/>
              <a:cs typeface="Trebuchet MS"/>
            </a:endParaRPr>
          </a:p>
          <a:p>
            <a:r>
              <a:rPr lang="en-US" sz="2800" dirty="0" smtClean="0">
                <a:latin typeface="Trebuchet MS"/>
                <a:cs typeface="Trebuchet MS"/>
              </a:rPr>
              <a:t>How to interact optimally?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6188" y="178885"/>
            <a:ext cx="6304991" cy="7730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rebuchet MS"/>
                <a:cs typeface="Trebuchet MS"/>
              </a:rPr>
              <a:t>Dueling Bandits Problem</a:t>
            </a:r>
          </a:p>
          <a:p>
            <a:pPr>
              <a:lnSpc>
                <a:spcPct val="120000"/>
              </a:lnSpc>
            </a:pPr>
            <a:endParaRPr lang="en-US" sz="500" b="1" dirty="0">
              <a:solidFill>
                <a:schemeClr val="accent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7680" name="TextBox 15"/>
          <p:cNvSpPr txBox="1">
            <a:spLocks noChangeArrowheads="1"/>
          </p:cNvSpPr>
          <p:nvPr/>
        </p:nvSpPr>
        <p:spPr bwMode="auto">
          <a:xfrm>
            <a:off x="4989513" y="1916113"/>
            <a:ext cx="1916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Interleave A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18" grpId="0" animBg="1"/>
      <p:bldP spid="276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Pairwise Preferences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352488"/>
              </p:ext>
            </p:extLst>
          </p:nvPr>
        </p:nvGraphicFramePr>
        <p:xfrm>
          <a:off x="2133600" y="1524000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/>
              <a:t>Values </a:t>
            </a:r>
            <a:r>
              <a:rPr lang="en-US" sz="2000" dirty="0"/>
              <a:t>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33600" y="4420380"/>
            <a:ext cx="4876801" cy="157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Utility function may not exist</a:t>
            </a:r>
          </a:p>
          <a:p>
            <a:r>
              <a:rPr lang="en-US" sz="2400" b="1" dirty="0" smtClean="0"/>
              <a:t>How to </a:t>
            </a:r>
            <a:r>
              <a:rPr lang="en-US" sz="2400" b="1" dirty="0"/>
              <a:t>d</a:t>
            </a:r>
            <a:r>
              <a:rPr lang="en-US" sz="2400" b="1" dirty="0" smtClean="0"/>
              <a:t>efine </a:t>
            </a:r>
            <a:r>
              <a:rPr lang="en-US" sz="2400" b="1" dirty="0"/>
              <a:t>r</a:t>
            </a:r>
            <a:r>
              <a:rPr lang="en-US" sz="2400" b="1" dirty="0" smtClean="0"/>
              <a:t>egret?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651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Pairwise Preferences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715443"/>
              </p:ext>
            </p:extLst>
          </p:nvPr>
        </p:nvGraphicFramePr>
        <p:xfrm>
          <a:off x="2133600" y="1524000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0.06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/>
              <a:t>Values </a:t>
            </a:r>
            <a:r>
              <a:rPr lang="en-US" sz="2000" dirty="0"/>
              <a:t>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33600" y="4420380"/>
            <a:ext cx="4876801" cy="157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Utility function may not exist</a:t>
            </a:r>
          </a:p>
          <a:p>
            <a:r>
              <a:rPr lang="en-US" sz="2400" b="1" dirty="0" smtClean="0"/>
              <a:t>How to </a:t>
            </a:r>
            <a:r>
              <a:rPr lang="en-US" sz="2400" b="1" dirty="0"/>
              <a:t>d</a:t>
            </a:r>
            <a:r>
              <a:rPr lang="en-US" sz="2400" b="1" dirty="0" smtClean="0"/>
              <a:t>efine </a:t>
            </a:r>
            <a:r>
              <a:rPr lang="en-US" sz="2400" b="1" dirty="0"/>
              <a:t>r</a:t>
            </a:r>
            <a:r>
              <a:rPr lang="en-US" sz="2400" b="1" dirty="0" smtClean="0"/>
              <a:t>egret?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Compare against best bandit!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Dueling Bandits Problem</a:t>
            </a:r>
            <a:br>
              <a:rPr lang="en-US" dirty="0" smtClean="0"/>
            </a:br>
            <a:r>
              <a:rPr lang="en-US" sz="1600" dirty="0" smtClean="0">
                <a:solidFill>
                  <a:schemeClr val="tx1"/>
                </a:solidFill>
              </a:rPr>
              <a:t>(with Josef Broder, Robert Kleinberg and Thorsten Joachims)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Calibri"/>
                <a:cs typeface="Calibri"/>
              </a:rPr>
              <a:t>K bandits </a:t>
            </a:r>
            <a:r>
              <a:rPr lang="en-US" sz="2600" dirty="0">
                <a:latin typeface="Calibri"/>
                <a:cs typeface="Calibri"/>
              </a:rPr>
              <a:t>b</a:t>
            </a:r>
            <a:r>
              <a:rPr lang="en-US" sz="2600" baseline="-25000" dirty="0">
                <a:latin typeface="Calibri"/>
                <a:cs typeface="Calibri"/>
              </a:rPr>
              <a:t>1</a:t>
            </a:r>
            <a:r>
              <a:rPr lang="en-US" sz="2600" dirty="0">
                <a:latin typeface="Calibri"/>
                <a:cs typeface="Calibri"/>
              </a:rPr>
              <a:t>, …, </a:t>
            </a:r>
            <a:r>
              <a:rPr lang="en-US" sz="2600" dirty="0" err="1">
                <a:latin typeface="Calibri"/>
                <a:cs typeface="Calibri"/>
              </a:rPr>
              <a:t>b</a:t>
            </a:r>
            <a:r>
              <a:rPr lang="en-US" sz="2600" baseline="-25000" dirty="0" err="1">
                <a:latin typeface="Calibri"/>
                <a:cs typeface="Calibri"/>
              </a:rPr>
              <a:t>K</a:t>
            </a:r>
            <a:endParaRPr lang="en-US" sz="2600" baseline="-250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Each iteration: compare (duel) two </a:t>
            </a:r>
            <a:r>
              <a:rPr lang="en-US" sz="2600" dirty="0" smtClean="0">
                <a:latin typeface="Calibri"/>
                <a:cs typeface="Calibri"/>
              </a:rPr>
              <a:t>bandits</a:t>
            </a:r>
          </a:p>
          <a:p>
            <a:pPr lvl="1"/>
            <a:r>
              <a:rPr lang="en-US" sz="2200" dirty="0" smtClean="0">
                <a:latin typeface="Calibri"/>
                <a:cs typeface="Calibri"/>
              </a:rPr>
              <a:t>Observe (noisy) outcome</a:t>
            </a:r>
            <a:endParaRPr lang="en-US" sz="2200" dirty="0">
              <a:latin typeface="Calibri"/>
              <a:cs typeface="Calibri"/>
            </a:endParaRPr>
          </a:p>
          <a:p>
            <a:pPr lvl="1"/>
            <a:endParaRPr lang="en-US" sz="1000" dirty="0">
              <a:latin typeface="Calibri"/>
              <a:cs typeface="Calibri"/>
            </a:endParaRPr>
          </a:p>
          <a:p>
            <a:pPr eaLnBrk="1" hangingPunct="1"/>
            <a:r>
              <a:rPr lang="en-US" sz="2600" dirty="0">
                <a:latin typeface="Calibri"/>
                <a:cs typeface="Calibri"/>
              </a:rPr>
              <a:t>Cost function (regret):</a:t>
            </a:r>
          </a:p>
          <a:p>
            <a:pPr eaLnBrk="1" hangingPunct="1">
              <a:buFont typeface="Arial" charset="0"/>
              <a:buNone/>
            </a:pPr>
            <a:endParaRPr lang="en-US" sz="2800" dirty="0">
              <a:latin typeface="Calibri"/>
              <a:cs typeface="Calibri"/>
            </a:endParaRPr>
          </a:p>
          <a:p>
            <a:pPr eaLnBrk="1" hangingPunct="1"/>
            <a:endParaRPr lang="en-US" sz="28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(</a:t>
            </a:r>
            <a:r>
              <a:rPr lang="en-US" sz="2400" dirty="0" err="1">
                <a:latin typeface="Calibri"/>
                <a:cs typeface="Calibri"/>
              </a:rPr>
              <a:t>b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cs typeface="Calibri"/>
              </a:rPr>
              <a:t>b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) are the two bandits chosen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b</a:t>
            </a:r>
            <a:r>
              <a:rPr lang="en-US" sz="2400" baseline="30000" dirty="0">
                <a:latin typeface="Calibri"/>
                <a:cs typeface="Calibri"/>
              </a:rPr>
              <a:t>*</a:t>
            </a:r>
            <a:r>
              <a:rPr lang="en-US" sz="2400" dirty="0">
                <a:latin typeface="Calibri"/>
                <a:cs typeface="Calibri"/>
              </a:rPr>
              <a:t> is the overall best </a:t>
            </a:r>
            <a:r>
              <a:rPr lang="en-US" sz="2400" dirty="0" smtClean="0">
                <a:latin typeface="Calibri"/>
                <a:cs typeface="Calibri"/>
              </a:rPr>
              <a:t>one</a:t>
            </a: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(How much human user preferred b</a:t>
            </a:r>
            <a:r>
              <a:rPr lang="en-US" sz="2400" baseline="30000" dirty="0" smtClean="0">
                <a:latin typeface="Calibri"/>
                <a:cs typeface="Calibri"/>
              </a:rPr>
              <a:t>*</a:t>
            </a:r>
            <a:r>
              <a:rPr lang="en-US" sz="2400" dirty="0" smtClean="0">
                <a:latin typeface="Calibri"/>
                <a:cs typeface="Calibri"/>
              </a:rPr>
              <a:t> over chosen bandits)</a:t>
            </a:r>
            <a:endParaRPr lang="en-US" sz="2400" dirty="0">
              <a:latin typeface="Calibri"/>
              <a:cs typeface="Calibri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94302"/>
              </p:ext>
            </p:extLst>
          </p:nvPr>
        </p:nvGraphicFramePr>
        <p:xfrm>
          <a:off x="1912938" y="3524250"/>
          <a:ext cx="5186362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" name="Equation" r:id="rId4" imgW="2070100" imgH="457200" progId="Equation.3">
                  <p:embed/>
                </p:oleObj>
              </mc:Choice>
              <mc:Fallback>
                <p:oleObj name="Equation" r:id="rId4" imgW="2070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3524250"/>
                        <a:ext cx="5186362" cy="114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[Yue, Broder, Kleinberg &amp; Joachims,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6225" y="2849559"/>
            <a:ext cx="3218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Requires Dueling Mechanism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88362" y="2566431"/>
            <a:ext cx="379705" cy="30931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Dueling Bandits Problem</a:t>
            </a:r>
            <a:endParaRPr lang="en-US" dirty="0"/>
          </a:p>
        </p:txBody>
      </p:sp>
      <p:sp>
        <p:nvSpPr>
          <p:cNvPr id="32836" name="TextBox 4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32837" name="Rectangle 1"/>
          <p:cNvSpPr>
            <a:spLocks noChangeArrowheads="1"/>
          </p:cNvSpPr>
          <p:nvPr/>
        </p:nvSpPr>
        <p:spPr bwMode="auto">
          <a:xfrm>
            <a:off x="5029200" y="4572000"/>
            <a:ext cx="3276600" cy="141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Compare E &amp; F: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200" dirty="0"/>
              <a:t>P(A &gt; E) = </a:t>
            </a:r>
            <a:r>
              <a:rPr lang="en-US" sz="2200" dirty="0" smtClean="0"/>
              <a:t>0.60</a:t>
            </a: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P(A &gt; F</a:t>
            </a:r>
            <a:r>
              <a:rPr lang="en-US" altLang="ja-JP" sz="2200" dirty="0"/>
              <a:t>) = 0.61</a:t>
            </a:r>
          </a:p>
          <a:p>
            <a:pPr>
              <a:buFont typeface="Arial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Incurred Regret = </a:t>
            </a:r>
            <a:r>
              <a:rPr lang="en-US" sz="2200" b="1" dirty="0" smtClean="0">
                <a:solidFill>
                  <a:srgbClr val="FF0000"/>
                </a:solidFill>
              </a:rPr>
              <a:t>0.21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32838" name="Object 6"/>
          <p:cNvGraphicFramePr>
            <a:graphicFrameLocks noChangeAspect="1"/>
          </p:cNvGraphicFramePr>
          <p:nvPr/>
        </p:nvGraphicFramePr>
        <p:xfrm>
          <a:off x="681038" y="4800600"/>
          <a:ext cx="41195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" name="Equation" r:id="rId3" imgW="2120900" imgH="431800" progId="Equation.3">
                  <p:embed/>
                </p:oleObj>
              </mc:Choice>
              <mc:Fallback>
                <p:oleObj name="Equation" r:id="rId3" imgW="2120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4800600"/>
                        <a:ext cx="411956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40884"/>
              </p:ext>
            </p:extLst>
          </p:nvPr>
        </p:nvGraphicFramePr>
        <p:xfrm>
          <a:off x="2133600" y="1524000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0.03</a:t>
                      </a:r>
                      <a:endParaRPr lang="en-US" sz="2000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42300" y="2675368"/>
            <a:ext cx="124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04A7B"/>
                </a:solidFill>
              </a:rPr>
              <a:t>Observe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10401" y="3137033"/>
            <a:ext cx="649152" cy="516202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Dueling Bandits Problem</a:t>
            </a:r>
          </a:p>
        </p:txBody>
      </p:sp>
      <p:sp>
        <p:nvSpPr>
          <p:cNvPr id="33860" name="TextBox 4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33861" name="Rectangle 1"/>
          <p:cNvSpPr>
            <a:spLocks noChangeArrowheads="1"/>
          </p:cNvSpPr>
          <p:nvPr/>
        </p:nvSpPr>
        <p:spPr bwMode="auto">
          <a:xfrm>
            <a:off x="5029200" y="4572000"/>
            <a:ext cx="3276600" cy="141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Compare B &amp; C: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200" dirty="0"/>
              <a:t>P(A &gt; B) = </a:t>
            </a:r>
            <a:r>
              <a:rPr lang="en-US" sz="2200" dirty="0" smtClean="0"/>
              <a:t>0.53</a:t>
            </a: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P(A &gt; C</a:t>
            </a:r>
            <a:r>
              <a:rPr lang="en-US" altLang="ja-JP" sz="2200" dirty="0"/>
              <a:t>) = </a:t>
            </a:r>
            <a:r>
              <a:rPr lang="en-US" altLang="ja-JP" sz="2200" dirty="0" smtClean="0"/>
              <a:t>0.54</a:t>
            </a:r>
            <a:endParaRPr lang="en-US" altLang="ja-JP" sz="2200" dirty="0"/>
          </a:p>
          <a:p>
            <a:pPr>
              <a:buFont typeface="Arial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Incurred Regret = </a:t>
            </a:r>
            <a:r>
              <a:rPr lang="en-US" sz="2200" b="1" dirty="0" smtClean="0">
                <a:solidFill>
                  <a:srgbClr val="FF0000"/>
                </a:solidFill>
              </a:rPr>
              <a:t>0.07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33862" name="Object 7"/>
          <p:cNvGraphicFramePr>
            <a:graphicFrameLocks noChangeAspect="1"/>
          </p:cNvGraphicFramePr>
          <p:nvPr/>
        </p:nvGraphicFramePr>
        <p:xfrm>
          <a:off x="681038" y="4800600"/>
          <a:ext cx="41195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0" name="Equation" r:id="rId3" imgW="2120900" imgH="431800" progId="Equation.3">
                  <p:embed/>
                </p:oleObj>
              </mc:Choice>
              <mc:Fallback>
                <p:oleObj name="Equation" r:id="rId3" imgW="2120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4800600"/>
                        <a:ext cx="411956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868450"/>
              </p:ext>
            </p:extLst>
          </p:nvPr>
        </p:nvGraphicFramePr>
        <p:xfrm>
          <a:off x="2133600" y="1524000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604A7B"/>
                          </a:solidFill>
                        </a:rPr>
                        <a:t>0.03</a:t>
                      </a:r>
                      <a:endParaRPr lang="en-US" sz="2000" b="1" dirty="0">
                        <a:solidFill>
                          <a:srgbClr val="604A7B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42300" y="2675368"/>
            <a:ext cx="124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04A7B"/>
                </a:solidFill>
              </a:rPr>
              <a:t>Observe 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4648105" y="2579525"/>
            <a:ext cx="2694195" cy="326676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Dueling Bandits Problem</a:t>
            </a:r>
          </a:p>
        </p:txBody>
      </p:sp>
      <p:sp>
        <p:nvSpPr>
          <p:cNvPr id="34884" name="TextBox 4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34885" name="Rectangle 1"/>
          <p:cNvSpPr>
            <a:spLocks noChangeArrowheads="1"/>
          </p:cNvSpPr>
          <p:nvPr/>
        </p:nvSpPr>
        <p:spPr bwMode="auto">
          <a:xfrm>
            <a:off x="5029200" y="4572000"/>
            <a:ext cx="3276600" cy="141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Compare A &amp; A: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200" dirty="0"/>
              <a:t>P(A &gt; A) = 0.50</a:t>
            </a:r>
          </a:p>
          <a:p>
            <a:pPr>
              <a:buFont typeface="Arial" charset="0"/>
              <a:buChar char="•"/>
            </a:pPr>
            <a:r>
              <a:rPr lang="en-US" sz="2200" dirty="0"/>
              <a:t>P(A &gt; A</a:t>
            </a:r>
            <a:r>
              <a:rPr lang="en-US" altLang="ja-JP" sz="2200" dirty="0"/>
              <a:t>) = 0.50</a:t>
            </a:r>
          </a:p>
          <a:p>
            <a:pPr>
              <a:buFont typeface="Arial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Incurred Regret = 0.00</a:t>
            </a:r>
          </a:p>
        </p:txBody>
      </p:sp>
      <p:graphicFrame>
        <p:nvGraphicFramePr>
          <p:cNvPr id="34886" name="Object 7"/>
          <p:cNvGraphicFramePr>
            <a:graphicFrameLocks noChangeAspect="1"/>
          </p:cNvGraphicFramePr>
          <p:nvPr/>
        </p:nvGraphicFramePr>
        <p:xfrm>
          <a:off x="681038" y="4800600"/>
          <a:ext cx="41195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4" name="Equation" r:id="rId3" imgW="2120900" imgH="431800" progId="Equation.3">
                  <p:embed/>
                </p:oleObj>
              </mc:Choice>
              <mc:Fallback>
                <p:oleObj name="Equation" r:id="rId3" imgW="2120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4800600"/>
                        <a:ext cx="411956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681721"/>
              </p:ext>
            </p:extLst>
          </p:nvPr>
        </p:nvGraphicFramePr>
        <p:xfrm>
          <a:off x="2133600" y="1524000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2675368"/>
            <a:ext cx="124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04A7B"/>
                </a:solidFill>
              </a:rPr>
              <a:t>Observe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18817" y="2343833"/>
            <a:ext cx="981994" cy="331535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5" y="109208"/>
            <a:ext cx="984250" cy="1302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30" y="86117"/>
            <a:ext cx="901143" cy="1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Basic Modeling Assumptions</a:t>
            </a:r>
            <a:endParaRPr lang="en-US" dirty="0">
              <a:latin typeface="Calibri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600" dirty="0">
                <a:latin typeface="Calibri" charset="0"/>
              </a:rPr>
              <a:t>P(b</a:t>
            </a:r>
            <a:r>
              <a:rPr lang="en-US" sz="2600" baseline="-25000" dirty="0">
                <a:latin typeface="Calibri" charset="0"/>
              </a:rPr>
              <a:t>i</a:t>
            </a:r>
            <a:r>
              <a:rPr lang="en-US" sz="2600" dirty="0">
                <a:latin typeface="Calibri" charset="0"/>
              </a:rPr>
              <a:t> &gt; </a:t>
            </a:r>
            <a:r>
              <a:rPr lang="en-US" sz="2600" dirty="0" err="1">
                <a:latin typeface="Calibri" charset="0"/>
              </a:rPr>
              <a:t>b</a:t>
            </a:r>
            <a:r>
              <a:rPr lang="en-US" sz="2600" baseline="-25000" dirty="0" err="1">
                <a:latin typeface="Calibri" charset="0"/>
              </a:rPr>
              <a:t>j</a:t>
            </a:r>
            <a:r>
              <a:rPr lang="en-US" sz="2600" dirty="0">
                <a:latin typeface="Calibri" charset="0"/>
              </a:rPr>
              <a:t>) = ½ + </a:t>
            </a:r>
            <a:r>
              <a:rPr lang="el-GR" sz="2600" dirty="0">
                <a:latin typeface="Calibri" charset="0"/>
                <a:cs typeface="Arial" charset="0"/>
              </a:rPr>
              <a:t>ε</a:t>
            </a:r>
            <a:r>
              <a:rPr lang="en-US" sz="2600" baseline="-25000" dirty="0" err="1">
                <a:latin typeface="Calibri" charset="0"/>
                <a:cs typeface="Arial" charset="0"/>
              </a:rPr>
              <a:t>ij</a:t>
            </a:r>
            <a:r>
              <a:rPr lang="en-US" sz="2600" dirty="0">
                <a:latin typeface="Calibri" charset="0"/>
              </a:rPr>
              <a:t> (distinguishability</a:t>
            </a:r>
            <a:r>
              <a:rPr lang="en-US" sz="2600" dirty="0" smtClean="0">
                <a:latin typeface="Calibri" charset="0"/>
              </a:rPr>
              <a:t>)</a:t>
            </a:r>
          </a:p>
          <a:p>
            <a:endParaRPr lang="en-US" sz="1000" dirty="0">
              <a:latin typeface="Calibri" charset="0"/>
            </a:endParaRPr>
          </a:p>
          <a:p>
            <a:r>
              <a:rPr lang="en-US" sz="2600" b="1" dirty="0">
                <a:latin typeface="Calibri" charset="0"/>
              </a:rPr>
              <a:t>Strong Stochastic Transitivity</a:t>
            </a:r>
          </a:p>
          <a:p>
            <a:pPr lvl="1"/>
            <a:r>
              <a:rPr lang="en-US" sz="2200" dirty="0">
                <a:latin typeface="Calibri" charset="0"/>
              </a:rPr>
              <a:t>For three bandits b</a:t>
            </a:r>
            <a:r>
              <a:rPr lang="en-US" sz="2200" baseline="-25000" dirty="0">
                <a:latin typeface="Calibri" charset="0"/>
              </a:rPr>
              <a:t>i</a:t>
            </a:r>
            <a:r>
              <a:rPr lang="en-US" sz="2200" dirty="0">
                <a:latin typeface="Calibri" charset="0"/>
              </a:rPr>
              <a:t> &gt; </a:t>
            </a:r>
            <a:r>
              <a:rPr lang="en-US" sz="2200" dirty="0" err="1">
                <a:latin typeface="Calibri" charset="0"/>
              </a:rPr>
              <a:t>b</a:t>
            </a:r>
            <a:r>
              <a:rPr lang="en-US" sz="2200" baseline="-25000" dirty="0" err="1">
                <a:latin typeface="Calibri" charset="0"/>
              </a:rPr>
              <a:t>j</a:t>
            </a:r>
            <a:r>
              <a:rPr lang="en-US" sz="2200" dirty="0">
                <a:latin typeface="Calibri" charset="0"/>
              </a:rPr>
              <a:t> &gt; </a:t>
            </a:r>
            <a:r>
              <a:rPr lang="en-US" sz="2200" dirty="0" err="1">
                <a:latin typeface="Calibri" charset="0"/>
              </a:rPr>
              <a:t>b</a:t>
            </a:r>
            <a:r>
              <a:rPr lang="en-US" sz="2200" baseline="-25000" dirty="0" err="1">
                <a:latin typeface="Calibri" charset="0"/>
              </a:rPr>
              <a:t>k</a:t>
            </a:r>
            <a:r>
              <a:rPr lang="en-US" sz="2200" baseline="-25000" dirty="0">
                <a:latin typeface="Calibri" charset="0"/>
              </a:rPr>
              <a:t> </a:t>
            </a:r>
            <a:r>
              <a:rPr lang="en-US" sz="2200" dirty="0">
                <a:latin typeface="Calibri" charset="0"/>
              </a:rPr>
              <a:t>:</a:t>
            </a:r>
          </a:p>
          <a:p>
            <a:pPr lvl="1"/>
            <a:r>
              <a:rPr lang="en-US" sz="2200" dirty="0">
                <a:latin typeface="Calibri" charset="0"/>
              </a:rPr>
              <a:t>Monotonicity </a:t>
            </a:r>
            <a:r>
              <a:rPr lang="en-US" sz="2200" dirty="0" smtClean="0">
                <a:latin typeface="Calibri" charset="0"/>
              </a:rPr>
              <a:t>property</a:t>
            </a:r>
          </a:p>
          <a:p>
            <a:pPr lvl="1"/>
            <a:endParaRPr lang="en-US" sz="1000" dirty="0">
              <a:latin typeface="Calibri" charset="0"/>
            </a:endParaRPr>
          </a:p>
          <a:p>
            <a:r>
              <a:rPr lang="en-US" sz="2600" b="1" dirty="0">
                <a:latin typeface="Calibri" charset="0"/>
              </a:rPr>
              <a:t>Stochastic Triangle Inequality</a:t>
            </a:r>
          </a:p>
          <a:p>
            <a:pPr lvl="1"/>
            <a:r>
              <a:rPr lang="en-US" sz="2200" dirty="0">
                <a:latin typeface="Calibri" charset="0"/>
              </a:rPr>
              <a:t>For three bandits b</a:t>
            </a:r>
            <a:r>
              <a:rPr lang="en-US" sz="2200" baseline="-25000" dirty="0">
                <a:latin typeface="Calibri" charset="0"/>
              </a:rPr>
              <a:t>i</a:t>
            </a:r>
            <a:r>
              <a:rPr lang="en-US" sz="2200" dirty="0">
                <a:latin typeface="Calibri" charset="0"/>
              </a:rPr>
              <a:t> &gt; </a:t>
            </a:r>
            <a:r>
              <a:rPr lang="en-US" sz="2200" dirty="0" err="1">
                <a:latin typeface="Calibri" charset="0"/>
              </a:rPr>
              <a:t>b</a:t>
            </a:r>
            <a:r>
              <a:rPr lang="en-US" sz="2200" baseline="-25000" dirty="0" err="1">
                <a:latin typeface="Calibri" charset="0"/>
              </a:rPr>
              <a:t>j</a:t>
            </a:r>
            <a:r>
              <a:rPr lang="en-US" sz="2200" dirty="0">
                <a:latin typeface="Calibri" charset="0"/>
              </a:rPr>
              <a:t> &gt; </a:t>
            </a:r>
            <a:r>
              <a:rPr lang="en-US" sz="2200" dirty="0" err="1">
                <a:latin typeface="Calibri" charset="0"/>
              </a:rPr>
              <a:t>b</a:t>
            </a:r>
            <a:r>
              <a:rPr lang="en-US" sz="2200" baseline="-25000" dirty="0" err="1">
                <a:latin typeface="Calibri" charset="0"/>
              </a:rPr>
              <a:t>k</a:t>
            </a:r>
            <a:r>
              <a:rPr lang="en-US" sz="2200" baseline="-25000" dirty="0">
                <a:latin typeface="Calibri" charset="0"/>
              </a:rPr>
              <a:t> </a:t>
            </a:r>
            <a:r>
              <a:rPr lang="en-US" sz="2200" dirty="0">
                <a:latin typeface="Calibri" charset="0"/>
              </a:rPr>
              <a:t>:</a:t>
            </a:r>
          </a:p>
          <a:p>
            <a:pPr lvl="1"/>
            <a:r>
              <a:rPr lang="en-US" sz="2200" dirty="0">
                <a:latin typeface="Calibri" charset="0"/>
              </a:rPr>
              <a:t>Diminishing returns </a:t>
            </a:r>
            <a:r>
              <a:rPr lang="en-US" sz="2200" dirty="0" smtClean="0">
                <a:latin typeface="Calibri" charset="0"/>
              </a:rPr>
              <a:t>property</a:t>
            </a:r>
          </a:p>
          <a:p>
            <a:pPr lvl="1"/>
            <a:endParaRPr lang="en-US" sz="1000" dirty="0">
              <a:latin typeface="Calibri" charset="0"/>
            </a:endParaRPr>
          </a:p>
          <a:p>
            <a:r>
              <a:rPr lang="en-US" sz="2600" dirty="0">
                <a:latin typeface="Calibri" charset="0"/>
              </a:rPr>
              <a:t>Satisfied by many standard models</a:t>
            </a:r>
          </a:p>
          <a:p>
            <a:pPr lvl="1"/>
            <a:r>
              <a:rPr lang="en-US" sz="2200" dirty="0">
                <a:latin typeface="Calibri" charset="0"/>
              </a:rPr>
              <a:t>E.g., Logistic / Bradley-Terry 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04163227"/>
              </p:ext>
            </p:extLst>
          </p:nvPr>
        </p:nvGraphicFramePr>
        <p:xfrm>
          <a:off x="5661820" y="2221314"/>
          <a:ext cx="30718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3" imgW="1130040" imgH="241200" progId="Equation.3">
                  <p:embed/>
                </p:oleObj>
              </mc:Choice>
              <mc:Fallback>
                <p:oleObj name="Equation" r:id="rId3" imgW="1130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1820" y="2221314"/>
                        <a:ext cx="3071812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758051833"/>
              </p:ext>
            </p:extLst>
          </p:nvPr>
        </p:nvGraphicFramePr>
        <p:xfrm>
          <a:off x="6002009" y="3671185"/>
          <a:ext cx="2122487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5" imgW="736600" imgH="228600" progId="Equation.3">
                  <p:embed/>
                </p:oleObj>
              </mc:Choice>
              <mc:Fallback>
                <p:oleObj name="Equation" r:id="rId5" imgW="73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009" y="3671185"/>
                        <a:ext cx="2122487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3" descr="C:\Documents and Settings\yyue\Desktop\sigmoi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67" y="5125818"/>
            <a:ext cx="2144733" cy="11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95381" y="6339789"/>
            <a:ext cx="465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[Yue, Broder, Kleinberg &amp; Joachims, COLT 2009</a:t>
            </a:r>
            <a:r>
              <a:rPr lang="en-US" dirty="0">
                <a:latin typeface="Calibri"/>
                <a:cs typeface="Calibri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703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Strong Stochastic </a:t>
            </a:r>
            <a:r>
              <a:rPr lang="en-US" dirty="0" smtClean="0"/>
              <a:t>Transitivity</a:t>
            </a:r>
            <a:br>
              <a:rPr lang="en-US" dirty="0" smtClean="0"/>
            </a:br>
            <a:r>
              <a:rPr lang="en-US" sz="2700" b="1" dirty="0" smtClean="0">
                <a:solidFill>
                  <a:schemeClr val="accent2">
                    <a:lumMod val="75000"/>
                  </a:schemeClr>
                </a:solidFill>
              </a:rPr>
              <a:t>(Assumes Condorcet Winner)</a:t>
            </a:r>
            <a:endParaRPr lang="en-US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684761"/>
              </p:ext>
            </p:extLst>
          </p:nvPr>
        </p:nvGraphicFramePr>
        <p:xfrm>
          <a:off x="2133600" y="2894598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5783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V</a:t>
            </a:r>
            <a:r>
              <a:rPr lang="en-US" sz="2000" dirty="0" smtClean="0"/>
              <a:t>alues </a:t>
            </a:r>
            <a:r>
              <a:rPr lang="en-US" sz="2000" dirty="0"/>
              <a:t>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591728"/>
              </p:ext>
            </p:extLst>
          </p:nvPr>
        </p:nvGraphicFramePr>
        <p:xfrm>
          <a:off x="3087929" y="1567448"/>
          <a:ext cx="30718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0" name="Equation" r:id="rId3" imgW="1130040" imgH="241200" progId="Equation.3">
                  <p:embed/>
                </p:oleObj>
              </mc:Choice>
              <mc:Fallback>
                <p:oleObj name="Equation" r:id="rId3" imgW="1130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929" y="1567448"/>
                        <a:ext cx="3071812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087929" y="2715730"/>
            <a:ext cx="3180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34152" y="2319710"/>
            <a:ext cx="121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Monotonic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14384" y="3390042"/>
            <a:ext cx="0" cy="21575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5400000">
            <a:off x="6825252" y="4298687"/>
            <a:ext cx="121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Monotonic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Stochastic Triangle </a:t>
            </a:r>
            <a:r>
              <a:rPr lang="en-US" dirty="0" smtClean="0"/>
              <a:t>Inequality</a:t>
            </a:r>
            <a:br>
              <a:rPr lang="en-US" dirty="0" smtClean="0"/>
            </a:b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 (Assumes Condorcet Winner)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745603"/>
              </p:ext>
            </p:extLst>
          </p:nvPr>
        </p:nvGraphicFramePr>
        <p:xfrm>
          <a:off x="2133600" y="2894598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FF"/>
                          </a:solidFill>
                        </a:rPr>
                        <a:t>0.04</a:t>
                      </a:r>
                      <a:endParaRPr lang="en-US" sz="2000" b="1" dirty="0">
                        <a:solidFill>
                          <a:srgbClr val="3366FF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0.06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FF"/>
                          </a:solidFill>
                        </a:rPr>
                        <a:t>0.03</a:t>
                      </a:r>
                      <a:endParaRPr lang="en-US" sz="2000" b="1" dirty="0">
                        <a:solidFill>
                          <a:srgbClr val="3366FF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C800"/>
                          </a:solidFill>
                        </a:rPr>
                        <a:t>0.04</a:t>
                      </a:r>
                      <a:endParaRPr lang="en-US" sz="2000" b="1" dirty="0">
                        <a:solidFill>
                          <a:srgbClr val="00C8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920925"/>
              </p:ext>
            </p:extLst>
          </p:nvPr>
        </p:nvGraphicFramePr>
        <p:xfrm>
          <a:off x="3514904" y="1518118"/>
          <a:ext cx="21844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4" name="Equation" r:id="rId3" imgW="799920" imgH="241200" progId="Equation.3">
                  <p:embed/>
                </p:oleObj>
              </mc:Choice>
              <mc:Fallback>
                <p:oleObj name="Equation" r:id="rId3" imgW="799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904" y="1518118"/>
                        <a:ext cx="2184400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8993" y="2247902"/>
            <a:ext cx="2611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 ≤ </a:t>
            </a:r>
            <a:r>
              <a:rPr lang="en-US" sz="2400" b="1" dirty="0" smtClean="0">
                <a:solidFill>
                  <a:srgbClr val="3366FF"/>
                </a:solidFill>
              </a:rPr>
              <a:t>Blue </a:t>
            </a:r>
            <a:r>
              <a:rPr lang="en-US" sz="2400" b="1" dirty="0" smtClean="0"/>
              <a:t>+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smtClean="0">
                <a:solidFill>
                  <a:srgbClr val="00C800"/>
                </a:solidFill>
              </a:rPr>
              <a:t>Green</a:t>
            </a:r>
            <a:endParaRPr lang="en-US" sz="2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Multi-Armed Bandit Problem</a:t>
            </a:r>
            <a:br>
              <a:rPr lang="en-US" dirty="0" smtClean="0"/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(stochastic version)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 actions (aka arms or bandits)</a:t>
            </a:r>
          </a:p>
          <a:p>
            <a:r>
              <a:rPr lang="en-US" sz="2400" dirty="0" smtClean="0"/>
              <a:t>Each action has an average reward: </a:t>
            </a:r>
            <a:r>
              <a:rPr lang="el-GR" sz="2400" dirty="0" smtClean="0"/>
              <a:t>μ</a:t>
            </a:r>
            <a:r>
              <a:rPr lang="el-GR" sz="2400" baseline="-25000" dirty="0" smtClean="0"/>
              <a:t>k</a:t>
            </a:r>
            <a:endParaRPr lang="en-US" sz="2400" baseline="-25000" dirty="0" smtClean="0"/>
          </a:p>
          <a:p>
            <a:pPr lvl="1"/>
            <a:r>
              <a:rPr lang="en-US" sz="2000" dirty="0" smtClean="0"/>
              <a:t>Unknown to us</a:t>
            </a:r>
          </a:p>
          <a:p>
            <a:pPr lvl="1"/>
            <a:r>
              <a:rPr lang="en-US" sz="2000" dirty="0" smtClean="0"/>
              <a:t>Assume WLOG that u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is largest</a:t>
            </a:r>
          </a:p>
          <a:p>
            <a:pPr lvl="1"/>
            <a:endParaRPr lang="en-US" sz="1000" dirty="0" smtClean="0"/>
          </a:p>
          <a:p>
            <a:r>
              <a:rPr lang="en-US" sz="2400" dirty="0" smtClean="0"/>
              <a:t>For t = 1…T</a:t>
            </a:r>
          </a:p>
          <a:p>
            <a:pPr lvl="1"/>
            <a:r>
              <a:rPr lang="en-US" sz="2000" dirty="0" smtClean="0"/>
              <a:t>Algorithm chooses action a(t)</a:t>
            </a:r>
          </a:p>
          <a:p>
            <a:pPr lvl="1"/>
            <a:r>
              <a:rPr lang="en-US" sz="2000" dirty="0" smtClean="0"/>
              <a:t>Receives random reward y(t)</a:t>
            </a:r>
          </a:p>
          <a:p>
            <a:pPr lvl="2"/>
            <a:r>
              <a:rPr lang="en-US" sz="2000" dirty="0" smtClean="0"/>
              <a:t>Expectation </a:t>
            </a:r>
            <a:r>
              <a:rPr lang="el-GR" sz="2000" dirty="0" smtClean="0"/>
              <a:t>μ</a:t>
            </a:r>
            <a:r>
              <a:rPr lang="en-US" sz="2000" baseline="-25000" dirty="0" smtClean="0"/>
              <a:t>a(t)</a:t>
            </a:r>
            <a:endParaRPr lang="en-US" sz="2000" baseline="-25000" dirty="0"/>
          </a:p>
          <a:p>
            <a:pPr marL="0" indent="0">
              <a:buNone/>
            </a:pPr>
            <a:endParaRPr lang="en-US" sz="1000" dirty="0" smtClean="0"/>
          </a:p>
          <a:p>
            <a:pPr marL="342900" lvl="2" indent="-342900"/>
            <a:r>
              <a:rPr lang="en-US" sz="2400" b="1" dirty="0" smtClean="0"/>
              <a:t>Goal: </a:t>
            </a:r>
            <a:r>
              <a:rPr lang="en-US" dirty="0" smtClean="0"/>
              <a:t>minimize Tu</a:t>
            </a:r>
            <a:r>
              <a:rPr lang="en-US" baseline="-25000" dirty="0" smtClean="0"/>
              <a:t>1</a:t>
            </a:r>
            <a:r>
              <a:rPr lang="en-US" dirty="0" smtClean="0"/>
              <a:t> – (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(1) </a:t>
            </a:r>
            <a:r>
              <a:rPr lang="en-US" dirty="0" smtClean="0"/>
              <a:t>+ 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(2) </a:t>
            </a:r>
            <a:r>
              <a:rPr lang="en-US" dirty="0"/>
              <a:t>+ </a:t>
            </a:r>
            <a:r>
              <a:rPr lang="en-US" dirty="0" smtClean="0"/>
              <a:t>… + </a:t>
            </a:r>
            <a:r>
              <a:rPr lang="el-GR" dirty="0"/>
              <a:t>μ</a:t>
            </a:r>
            <a:r>
              <a:rPr lang="en-US" baseline="-25000" dirty="0"/>
              <a:t>a</a:t>
            </a:r>
            <a:r>
              <a:rPr lang="en-US" baseline="-25000" dirty="0" smtClean="0"/>
              <a:t>(T)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9" name="Right Brace 8"/>
          <p:cNvSpPr/>
          <p:nvPr/>
        </p:nvSpPr>
        <p:spPr>
          <a:xfrm>
            <a:off x="4796972" y="3599543"/>
            <a:ext cx="261257" cy="1386114"/>
          </a:xfrm>
          <a:prstGeom prst="righ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8858" y="3918858"/>
            <a:ext cx="2964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Algorithm only receives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feedback on chosen action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542" y="5833390"/>
            <a:ext cx="407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If we had perfect information to start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2588330" y="5551714"/>
            <a:ext cx="365327" cy="28167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23403" y="5847519"/>
            <a:ext cx="3361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Expected Reward of Algorithm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058230" y="5602515"/>
            <a:ext cx="365173" cy="445059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88195" y="5180133"/>
            <a:ext cx="129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“Regret”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Triangle </a:t>
            </a:r>
            <a:r>
              <a:rPr lang="en-US" dirty="0" smtClean="0"/>
              <a:t>Inequality</a:t>
            </a:r>
            <a:br>
              <a:rPr lang="en-US" dirty="0" smtClean="0"/>
            </a:b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 (Assumes Condorcet Winner)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678608"/>
              </p:ext>
            </p:extLst>
          </p:nvPr>
        </p:nvGraphicFramePr>
        <p:xfrm>
          <a:off x="2133600" y="2894598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0.06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FF"/>
                          </a:solidFill>
                        </a:rPr>
                        <a:t>0.10</a:t>
                      </a:r>
                      <a:endParaRPr lang="en-US" sz="2000" b="1" dirty="0">
                        <a:solidFill>
                          <a:srgbClr val="3366FF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0.03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0.05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FF"/>
                          </a:solidFill>
                        </a:rPr>
                        <a:t>0.08</a:t>
                      </a:r>
                      <a:endParaRPr lang="en-US" sz="2000" b="1" dirty="0">
                        <a:solidFill>
                          <a:srgbClr val="3366FF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0.04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FF"/>
                          </a:solidFill>
                        </a:rPr>
                        <a:t>0.07</a:t>
                      </a:r>
                      <a:endParaRPr lang="en-US" sz="2000" b="1" dirty="0">
                        <a:solidFill>
                          <a:srgbClr val="3366FF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0.09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FF"/>
                          </a:solidFill>
                        </a:rPr>
                        <a:t>0.05</a:t>
                      </a:r>
                      <a:endParaRPr lang="en-US" sz="2000" b="1" dirty="0">
                        <a:solidFill>
                          <a:srgbClr val="3366FF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0.07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CD00"/>
                          </a:solidFill>
                        </a:rPr>
                        <a:t>0.03</a:t>
                      </a:r>
                      <a:endParaRPr lang="en-US" sz="2000" b="1" dirty="0">
                        <a:solidFill>
                          <a:srgbClr val="00CD00"/>
                        </a:solidFill>
                      </a:endParaRP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225203"/>
              </p:ext>
            </p:extLst>
          </p:nvPr>
        </p:nvGraphicFramePr>
        <p:xfrm>
          <a:off x="3514904" y="1518118"/>
          <a:ext cx="21844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3" name="Equation" r:id="rId3" imgW="799920" imgH="241200" progId="Equation.3">
                  <p:embed/>
                </p:oleObj>
              </mc:Choice>
              <mc:Fallback>
                <p:oleObj name="Equation" r:id="rId3" imgW="799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904" y="1518118"/>
                        <a:ext cx="2184400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8993" y="2247902"/>
            <a:ext cx="2611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 ≤ </a:t>
            </a:r>
            <a:r>
              <a:rPr lang="en-US" sz="2400" b="1" dirty="0" smtClean="0">
                <a:solidFill>
                  <a:srgbClr val="3366FF"/>
                </a:solidFill>
              </a:rPr>
              <a:t>Blue </a:t>
            </a:r>
            <a:r>
              <a:rPr lang="en-US" sz="2400" b="1" dirty="0" smtClean="0"/>
              <a:t>+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smtClean="0">
                <a:solidFill>
                  <a:srgbClr val="00C800"/>
                </a:solidFill>
              </a:rPr>
              <a:t>Green</a:t>
            </a:r>
            <a:endParaRPr lang="en-US" sz="2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Modeling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04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Approximate Linearity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Other Solution Concepts</a:t>
            </a:r>
          </a:p>
          <a:p>
            <a:pPr lvl="1"/>
            <a:r>
              <a:rPr lang="en-US" sz="2400" dirty="0" err="1" smtClean="0"/>
              <a:t>Borda</a:t>
            </a:r>
            <a:r>
              <a:rPr lang="en-US" sz="2400" dirty="0" smtClean="0"/>
              <a:t> Winner [Jamieson et al., 2015]</a:t>
            </a:r>
          </a:p>
          <a:p>
            <a:pPr lvl="1"/>
            <a:r>
              <a:rPr lang="en-US" sz="2400" dirty="0"/>
              <a:t>Copeland </a:t>
            </a:r>
            <a:r>
              <a:rPr lang="en-US" sz="2400" dirty="0" smtClean="0"/>
              <a:t>Winner [</a:t>
            </a:r>
            <a:r>
              <a:rPr lang="en-US" sz="2400" dirty="0" err="1" smtClean="0"/>
              <a:t>Zoghi</a:t>
            </a:r>
            <a:r>
              <a:rPr lang="en-US" sz="2400" dirty="0" smtClean="0"/>
              <a:t> et al., 2015]</a:t>
            </a:r>
            <a:endParaRPr lang="en-US" sz="2400" dirty="0"/>
          </a:p>
          <a:p>
            <a:pPr lvl="1"/>
            <a:r>
              <a:rPr lang="en-US" sz="2400" dirty="0" smtClean="0"/>
              <a:t>Von </a:t>
            </a:r>
            <a:r>
              <a:rPr lang="en-US" sz="2400" dirty="0" err="1" smtClean="0"/>
              <a:t>Neuman</a:t>
            </a:r>
            <a:r>
              <a:rPr lang="en-US" sz="2400" dirty="0" smtClean="0"/>
              <a:t> Winner [</a:t>
            </a:r>
            <a:r>
              <a:rPr lang="en-US" sz="2400" dirty="0" err="1" smtClean="0"/>
              <a:t>Dudik</a:t>
            </a:r>
            <a:r>
              <a:rPr lang="en-US" sz="2400" dirty="0" smtClean="0"/>
              <a:t> et al., 2015]</a:t>
            </a:r>
          </a:p>
          <a:p>
            <a:pPr lvl="1"/>
            <a:r>
              <a:rPr lang="en-US" sz="2400" dirty="0" smtClean="0"/>
              <a:t>General Tournament Solutions [</a:t>
            </a:r>
            <a:r>
              <a:rPr lang="en-US" sz="2400" dirty="0" err="1" smtClean="0"/>
              <a:t>Ramamohan</a:t>
            </a:r>
            <a:r>
              <a:rPr lang="en-US" sz="2400" dirty="0" smtClean="0"/>
              <a:t> et al., 2016]</a:t>
            </a:r>
            <a:endParaRPr lang="en-US" sz="2400" dirty="0"/>
          </a:p>
          <a:p>
            <a:r>
              <a:rPr lang="en-US" dirty="0" smtClean="0"/>
              <a:t>Conditioning on Context </a:t>
            </a:r>
            <a:r>
              <a:rPr lang="en-US" sz="2400" dirty="0" smtClean="0"/>
              <a:t>[</a:t>
            </a:r>
            <a:r>
              <a:rPr lang="en-US" sz="2400" dirty="0" err="1" smtClean="0"/>
              <a:t>Dudik</a:t>
            </a:r>
            <a:r>
              <a:rPr lang="en-US" sz="2400" dirty="0" smtClean="0"/>
              <a:t> et al., 2015]</a:t>
            </a:r>
          </a:p>
          <a:p>
            <a:r>
              <a:rPr lang="en-US" dirty="0" smtClean="0"/>
              <a:t>Adversarial Setting </a:t>
            </a:r>
            <a:r>
              <a:rPr lang="en-US" sz="2400" dirty="0" smtClean="0"/>
              <a:t>[</a:t>
            </a:r>
            <a:r>
              <a:rPr lang="en-US" sz="2400" dirty="0" err="1" smtClean="0"/>
              <a:t>Gajane</a:t>
            </a:r>
            <a:r>
              <a:rPr lang="en-US" sz="2400" dirty="0" smtClean="0"/>
              <a:t> et al., 2015]</a:t>
            </a:r>
          </a:p>
          <a:p>
            <a:r>
              <a:rPr lang="en-US" dirty="0" smtClean="0"/>
              <a:t>Continuous Convex Setting </a:t>
            </a:r>
            <a:r>
              <a:rPr lang="en-US" sz="2400" dirty="0" smtClean="0"/>
              <a:t>[Yue &amp; Joachims, 2009]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730240" y="1640840"/>
                <a:ext cx="243226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𝑖𝑘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40" y="1640840"/>
                <a:ext cx="2432269" cy="4655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0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184762" y="2799827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4922" y="324421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0637" y="371552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440815" y="2404489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440815" y="3304265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786605" y="2659836"/>
            <a:ext cx="337127" cy="88271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Connection </a:t>
            </a:r>
            <a:r>
              <a:rPr lang="en-US" dirty="0">
                <a:solidFill>
                  <a:srgbClr val="4F81BD"/>
                </a:solidFill>
              </a:rPr>
              <a:t>to Tournaments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550730"/>
            <a:ext cx="8229600" cy="4787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/>
                <a:cs typeface="Calibri"/>
              </a:rPr>
              <a:t>Each pair “duels” until statistical significance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Aka Noisy Tournament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Guarantees finding best bandit </a:t>
            </a:r>
            <a:r>
              <a:rPr lang="en-US" sz="2400" dirty="0" err="1" smtClean="0">
                <a:latin typeface="Calibri"/>
                <a:cs typeface="Calibri"/>
              </a:rPr>
              <a:t>w.h.p</a:t>
            </a:r>
            <a:r>
              <a:rPr lang="en-US" sz="2400" dirty="0" smtClean="0">
                <a:latin typeface="Calibri"/>
                <a:cs typeface="Calibri"/>
              </a:rPr>
              <a:t>.</a:t>
            </a:r>
          </a:p>
          <a:p>
            <a:pPr lvl="1"/>
            <a:r>
              <a:rPr lang="en-US" sz="2400" b="1" dirty="0" smtClean="0">
                <a:solidFill>
                  <a:srgbClr val="953735"/>
                </a:solidFill>
                <a:latin typeface="Calibri"/>
                <a:cs typeface="Calibri"/>
              </a:rPr>
              <a:t>Can we use as explore algorithm?</a:t>
            </a:r>
            <a:endParaRPr lang="en-US" sz="2400" b="1" dirty="0">
              <a:solidFill>
                <a:srgbClr val="953735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35" y="2715975"/>
            <a:ext cx="346805" cy="34680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194922" y="2327040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55337" y="2567045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23732" y="3009429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49257" y="3471276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10" y="3627021"/>
            <a:ext cx="346805" cy="3468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222" y="3384928"/>
            <a:ext cx="346805" cy="346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9462" y="2444800"/>
            <a:ext cx="924614" cy="4800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710" y="3366521"/>
            <a:ext cx="924614" cy="4800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>
            <a:stCxn id="28" idx="3"/>
          </p:cNvCxnSpPr>
          <p:nvPr/>
        </p:nvCxnSpPr>
        <p:spPr>
          <a:xfrm flipV="1">
            <a:off x="4224076" y="2404489"/>
            <a:ext cx="854059" cy="2803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3"/>
            <a:endCxn id="2" idx="1"/>
          </p:cNvCxnSpPr>
          <p:nvPr/>
        </p:nvCxnSpPr>
        <p:spPr>
          <a:xfrm>
            <a:off x="4224076" y="2684844"/>
            <a:ext cx="854059" cy="2045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33324" y="3329018"/>
            <a:ext cx="960686" cy="2666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9" idx="3"/>
            <a:endCxn id="24" idx="1"/>
          </p:cNvCxnSpPr>
          <p:nvPr/>
        </p:nvCxnSpPr>
        <p:spPr>
          <a:xfrm>
            <a:off x="4133324" y="3606565"/>
            <a:ext cx="960686" cy="1938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1540" y="3547229"/>
            <a:ext cx="924614" cy="4800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/>
          <p:cNvCxnSpPr>
            <a:stCxn id="54" idx="1"/>
          </p:cNvCxnSpPr>
          <p:nvPr/>
        </p:nvCxnSpPr>
        <p:spPr>
          <a:xfrm flipH="1" flipV="1">
            <a:off x="5883027" y="2715975"/>
            <a:ext cx="1008513" cy="10712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4" idx="1"/>
          </p:cNvCxnSpPr>
          <p:nvPr/>
        </p:nvCxnSpPr>
        <p:spPr>
          <a:xfrm flipH="1" flipV="1">
            <a:off x="5883027" y="3641081"/>
            <a:ext cx="1008513" cy="146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17342" y="2889378"/>
            <a:ext cx="79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Best!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203483" y="4733276"/>
            <a:ext cx="1919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dirty="0" err="1" smtClean="0">
                <a:latin typeface="Calibri"/>
                <a:cs typeface="Calibri"/>
              </a:rPr>
              <a:t>Feige</a:t>
            </a:r>
            <a:r>
              <a:rPr lang="en-US" dirty="0" smtClean="0">
                <a:latin typeface="Calibri"/>
                <a:cs typeface="Calibri"/>
              </a:rPr>
              <a:t> et al., 1994]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6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72680"/>
            <a:ext cx="8229600" cy="193424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alibri"/>
                <a:cs typeface="Calibri"/>
              </a:rPr>
              <a:t>Analogy: </a:t>
            </a:r>
            <a:r>
              <a:rPr lang="en-US" sz="2800" dirty="0" smtClean="0">
                <a:latin typeface="Calibri"/>
                <a:cs typeface="Calibri"/>
              </a:rPr>
              <a:t>Hypothetical</a:t>
            </a:r>
            <a:r>
              <a:rPr lang="en-US" sz="2800" b="1" dirty="0" smtClean="0">
                <a:latin typeface="Calibri"/>
                <a:cs typeface="Calibri"/>
              </a:rPr>
              <a:t> </a:t>
            </a:r>
            <a:r>
              <a:rPr lang="en-US" sz="2800" dirty="0" smtClean="0">
                <a:latin typeface="Calibri"/>
                <a:cs typeface="Calibri"/>
              </a:rPr>
              <a:t>Soccer Tournament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A team wins when it has a 3-goal lead 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Audience prefers good teams play </a:t>
            </a:r>
            <a:r>
              <a:rPr lang="en-US" sz="2400" b="1" dirty="0" smtClean="0">
                <a:latin typeface="Calibri"/>
                <a:cs typeface="Calibri"/>
              </a:rPr>
              <a:t>(regret)</a:t>
            </a:r>
          </a:p>
          <a:p>
            <a:pPr lvl="1"/>
            <a:r>
              <a:rPr lang="en-US" sz="2400" b="1" dirty="0" smtClean="0">
                <a:solidFill>
                  <a:srgbClr val="800000"/>
                </a:solidFill>
                <a:latin typeface="Calibri"/>
                <a:cs typeface="Calibri"/>
              </a:rPr>
              <a:t>Two (nearly) equally bad teams will play for a long time</a:t>
            </a:r>
          </a:p>
        </p:txBody>
      </p:sp>
      <p:sp>
        <p:nvSpPr>
          <p:cNvPr id="5" name="Oval 4"/>
          <p:cNvSpPr/>
          <p:nvPr/>
        </p:nvSpPr>
        <p:spPr>
          <a:xfrm>
            <a:off x="5184762" y="2799827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94922" y="3244212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0637" y="3715521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440815" y="2404489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440815" y="3304265"/>
            <a:ext cx="229370" cy="49615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786605" y="2659836"/>
            <a:ext cx="337127" cy="88271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3830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Tournament is Bad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550730"/>
            <a:ext cx="8229600" cy="193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/>
                <a:cs typeface="Calibri"/>
              </a:rPr>
              <a:t>Each pair “duels” until statistical significance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35" y="2715975"/>
            <a:ext cx="346805" cy="3468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41573" y="3095768"/>
            <a:ext cx="2625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Problem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: two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Equally bad bandits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67412" y="3304265"/>
            <a:ext cx="610723" cy="18070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67412" y="3623235"/>
            <a:ext cx="610723" cy="17718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37" y="4210754"/>
            <a:ext cx="1038580" cy="103858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655337" y="2567045"/>
            <a:ext cx="137348" cy="1698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15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Interleaved Filter </a:t>
            </a:r>
            <a:r>
              <a:rPr lang="en-US" sz="2400" dirty="0" smtClean="0"/>
              <a:t>[Yue et al., 2009]</a:t>
            </a:r>
          </a:p>
          <a:p>
            <a:r>
              <a:rPr lang="en-US" dirty="0" smtClean="0"/>
              <a:t>Beat the Mean </a:t>
            </a:r>
            <a:r>
              <a:rPr lang="en-US" sz="2400" dirty="0" smtClean="0"/>
              <a:t>[Yue &amp; Joachims, 2011]</a:t>
            </a:r>
          </a:p>
          <a:p>
            <a:r>
              <a:rPr lang="en-US" dirty="0" smtClean="0"/>
              <a:t>SAVAGE </a:t>
            </a:r>
            <a:r>
              <a:rPr lang="en-US" sz="2400" dirty="0" smtClean="0"/>
              <a:t>[</a:t>
            </a:r>
            <a:r>
              <a:rPr lang="en-US" sz="2400" dirty="0" err="1" smtClean="0"/>
              <a:t>Urvoy</a:t>
            </a:r>
            <a:r>
              <a:rPr lang="en-US" sz="2400" dirty="0" smtClean="0"/>
              <a:t> et al., 2013]</a:t>
            </a:r>
          </a:p>
          <a:p>
            <a:r>
              <a:rPr lang="en-US" dirty="0" smtClean="0"/>
              <a:t>RMED </a:t>
            </a:r>
            <a:r>
              <a:rPr lang="en-US" sz="2400" dirty="0" smtClean="0"/>
              <a:t>[Komiyama et al., 2015]</a:t>
            </a:r>
          </a:p>
          <a:p>
            <a:r>
              <a:rPr lang="en-US" dirty="0" smtClean="0"/>
              <a:t>RUCB</a:t>
            </a:r>
            <a:r>
              <a:rPr lang="en-US" sz="2400" dirty="0" smtClean="0"/>
              <a:t> [</a:t>
            </a:r>
            <a:r>
              <a:rPr lang="en-US" sz="2400" dirty="0" err="1" smtClean="0"/>
              <a:t>Zoghi</a:t>
            </a:r>
            <a:r>
              <a:rPr lang="en-US" sz="2400" dirty="0" smtClean="0"/>
              <a:t> et al., 2014; 2015]</a:t>
            </a:r>
          </a:p>
          <a:p>
            <a:r>
              <a:rPr lang="en-US" dirty="0" smtClean="0"/>
              <a:t>Double Thompson Sampling </a:t>
            </a:r>
            <a:r>
              <a:rPr lang="en-US" sz="2400" dirty="0" smtClean="0"/>
              <a:t>[Wu &amp; Liu, 2016]</a:t>
            </a:r>
          </a:p>
          <a:p>
            <a:r>
              <a:rPr lang="en-US" dirty="0" smtClean="0"/>
              <a:t>Sparring </a:t>
            </a:r>
            <a:r>
              <a:rPr lang="en-US" sz="2400" dirty="0" smtClean="0"/>
              <a:t>[</a:t>
            </a:r>
            <a:r>
              <a:rPr lang="en-US" sz="2400" dirty="0" err="1" smtClean="0"/>
              <a:t>Ailon</a:t>
            </a:r>
            <a:r>
              <a:rPr lang="en-US" sz="2400" dirty="0" smtClean="0"/>
              <a:t> et al., 2014]</a:t>
            </a:r>
          </a:p>
          <a:p>
            <a:r>
              <a:rPr lang="en-US" dirty="0" err="1" smtClean="0"/>
              <a:t>SelfSparring</a:t>
            </a:r>
            <a:r>
              <a:rPr lang="en-US" dirty="0" smtClean="0"/>
              <a:t> </a:t>
            </a:r>
            <a:r>
              <a:rPr lang="en-US" sz="2300" dirty="0" smtClean="0"/>
              <a:t>(under review)</a:t>
            </a:r>
          </a:p>
          <a:p>
            <a:r>
              <a:rPr lang="mr-IN" sz="2300" dirty="0" smtClean="0"/>
              <a:t>…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683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15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Interleaved Filter </a:t>
            </a:r>
            <a:r>
              <a:rPr lang="en-US" sz="2400" dirty="0" smtClean="0"/>
              <a:t>[Yue et al., 2009]</a:t>
            </a:r>
          </a:p>
          <a:p>
            <a:r>
              <a:rPr lang="en-US" dirty="0" smtClean="0"/>
              <a:t>Beat the Mean </a:t>
            </a:r>
            <a:r>
              <a:rPr lang="en-US" sz="2400" dirty="0" smtClean="0"/>
              <a:t>[Yue &amp; Joachims, 2011]</a:t>
            </a:r>
          </a:p>
          <a:p>
            <a:r>
              <a:rPr lang="en-US" dirty="0" smtClean="0"/>
              <a:t>SAVAGE </a:t>
            </a:r>
            <a:r>
              <a:rPr lang="en-US" sz="2400" dirty="0" smtClean="0"/>
              <a:t>[</a:t>
            </a:r>
            <a:r>
              <a:rPr lang="en-US" sz="2400" dirty="0" err="1" smtClean="0"/>
              <a:t>Urvoy</a:t>
            </a:r>
            <a:r>
              <a:rPr lang="en-US" sz="2400" dirty="0" smtClean="0"/>
              <a:t> et al., 2013]</a:t>
            </a:r>
          </a:p>
          <a:p>
            <a:r>
              <a:rPr lang="en-US" dirty="0" smtClean="0"/>
              <a:t>RMED </a:t>
            </a:r>
            <a:r>
              <a:rPr lang="en-US" sz="2400" dirty="0" smtClean="0"/>
              <a:t>[Komiyama et al., 2015]</a:t>
            </a:r>
          </a:p>
          <a:p>
            <a:r>
              <a:rPr lang="en-US" dirty="0" smtClean="0"/>
              <a:t>RUCB</a:t>
            </a:r>
            <a:r>
              <a:rPr lang="en-US" sz="2400" dirty="0" smtClean="0"/>
              <a:t> [</a:t>
            </a:r>
            <a:r>
              <a:rPr lang="en-US" sz="2400" dirty="0" err="1" smtClean="0"/>
              <a:t>Zoghi</a:t>
            </a:r>
            <a:r>
              <a:rPr lang="en-US" sz="2400" dirty="0" smtClean="0"/>
              <a:t> et al., 2014; 2015]</a:t>
            </a:r>
          </a:p>
          <a:p>
            <a:r>
              <a:rPr lang="en-US" dirty="0" smtClean="0"/>
              <a:t>Double Thompson Sampling </a:t>
            </a:r>
            <a:r>
              <a:rPr lang="en-US" sz="2400" dirty="0" smtClean="0"/>
              <a:t>[Wu &amp; Liu, 2016]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Sparring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Ailon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et al., 2014]</a:t>
            </a:r>
          </a:p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SelfSparring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(under review)</a:t>
            </a:r>
          </a:p>
          <a:p>
            <a:r>
              <a:rPr lang="mr-IN" sz="2300" dirty="0" smtClean="0"/>
              <a:t>…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5933440" y="5435600"/>
            <a:ext cx="1876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+ Extensions!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Algorithms &amp; Theory</a:t>
            </a:r>
          </a:p>
          <a:p>
            <a:pPr lvl="1"/>
            <a:r>
              <a:rPr lang="en-US" dirty="0" smtClean="0"/>
              <a:t>Sparring </a:t>
            </a:r>
            <a:r>
              <a:rPr lang="en-US" sz="2400" dirty="0" smtClean="0"/>
              <a:t>[</a:t>
            </a:r>
            <a:r>
              <a:rPr lang="en-US" sz="2400" dirty="0" err="1" smtClean="0"/>
              <a:t>Ailon</a:t>
            </a:r>
            <a:r>
              <a:rPr lang="en-US" sz="2400" dirty="0" smtClean="0"/>
              <a:t> et al., 2014]</a:t>
            </a:r>
          </a:p>
          <a:p>
            <a:pPr lvl="1"/>
            <a:r>
              <a:rPr lang="en-US" dirty="0" smtClean="0"/>
              <a:t>Challenges in Regret Analysis</a:t>
            </a:r>
          </a:p>
          <a:p>
            <a:pPr lvl="1"/>
            <a:r>
              <a:rPr lang="en-US" dirty="0" err="1" smtClean="0"/>
              <a:t>SelfSparring</a:t>
            </a:r>
            <a:endParaRPr lang="en-US" dirty="0" smtClean="0"/>
          </a:p>
          <a:p>
            <a:pPr lvl="1"/>
            <a:r>
              <a:rPr lang="en-US" dirty="0" smtClean="0"/>
              <a:t>Theoretical Results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Extensions </a:t>
            </a:r>
          </a:p>
          <a:p>
            <a:pPr lvl="1"/>
            <a:r>
              <a:rPr lang="en-US" dirty="0" smtClean="0"/>
              <a:t>Application to Personalized Clinical Treatment</a:t>
            </a:r>
          </a:p>
        </p:txBody>
      </p:sp>
    </p:spTree>
    <p:extLst>
      <p:ext uri="{BB962C8B-B14F-4D97-AF65-F5344CB8AC3E}">
        <p14:creationId xmlns:p14="http://schemas.microsoft.com/office/powerpoint/2010/main" val="10653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77544" y="274638"/>
            <a:ext cx="832069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Dueling Bandits </a:t>
            </a:r>
            <a:r>
              <a:rPr lang="en-US" dirty="0" smtClean="0"/>
              <a:t>≈ </a:t>
            </a:r>
            <a:r>
              <a:rPr lang="en-US" dirty="0" smtClean="0"/>
              <a:t>Zero-Sum Game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43518" y="1868557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59440" y="4840287"/>
            <a:ext cx="6569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Basic Setting: Single Dominant Strategy</a:t>
            </a:r>
          </a:p>
          <a:p>
            <a:r>
              <a:rPr lang="en-US" sz="2800" dirty="0"/>
              <a:t>Regret = Opportunity Cost to Social </a:t>
            </a:r>
            <a:r>
              <a:rPr lang="en-US" sz="2800" dirty="0" smtClean="0"/>
              <a:t>Welfare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188850" y="1393216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1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388771" y="3077848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7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77544" y="274638"/>
            <a:ext cx="832069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Dueling Bandits ≈ Zero-Sum Game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43518" y="1868557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59440" y="4840287"/>
            <a:ext cx="6569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Basic Setting: Single Dominant Strategy</a:t>
            </a:r>
          </a:p>
          <a:p>
            <a:r>
              <a:rPr lang="en-US" sz="2800" dirty="0"/>
              <a:t>Regret = Opportunity Cost to Social </a:t>
            </a:r>
            <a:r>
              <a:rPr lang="en-US" sz="2800" dirty="0" smtClean="0"/>
              <a:t>Welfare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188850" y="1393216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1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388771" y="3077848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61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77544" y="274638"/>
            <a:ext cx="832069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Dueling Bandits ≈ Zero-Sum Game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43518" y="1868557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59440" y="4840287"/>
            <a:ext cx="6569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Basic Setting: Single Dominant Strategy</a:t>
            </a:r>
          </a:p>
          <a:p>
            <a:r>
              <a:rPr lang="en-US" sz="2800" dirty="0"/>
              <a:t>Regret = Opportunity Cost to Social </a:t>
            </a:r>
            <a:r>
              <a:rPr lang="en-US" sz="2800" dirty="0" smtClean="0"/>
              <a:t>Welfare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188850" y="1393216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1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388771" y="3077848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810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43832" y="2209045"/>
            <a:ext cx="1447800" cy="739113"/>
            <a:chOff x="443832" y="1065656"/>
            <a:chExt cx="1447800" cy="739113"/>
          </a:xfrm>
        </p:grpSpPr>
        <p:sp>
          <p:nvSpPr>
            <p:cNvPr id="26" name="Rectangle 25"/>
            <p:cNvSpPr/>
            <p:nvPr/>
          </p:nvSpPr>
          <p:spPr>
            <a:xfrm>
              <a:off x="443832" y="1065656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Sports</a:t>
              </a:r>
              <a:endParaRPr lang="en-US" dirty="0"/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765" t="2619" r="5882" b="3110"/>
            <a:stretch>
              <a:fillRect/>
            </a:stretch>
          </p:blipFill>
          <p:spPr bwMode="auto">
            <a:xfrm>
              <a:off x="480205" y="1107778"/>
              <a:ext cx="437925" cy="65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90913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28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 </a:t>
            </a:r>
            <a:r>
              <a:rPr lang="en-US" sz="3200" dirty="0" smtClean="0">
                <a:solidFill>
                  <a:srgbClr val="1F497D"/>
                </a:solidFill>
              </a:rPr>
              <a:t/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77544" y="274638"/>
            <a:ext cx="832069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Dueling Bandits ≈ Zero-Sum Game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43518" y="1868557"/>
          <a:ext cx="4876801" cy="27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503"/>
                <a:gridCol w="798497"/>
                <a:gridCol w="762000"/>
                <a:gridCol w="762000"/>
                <a:gridCol w="762000"/>
                <a:gridCol w="762000"/>
                <a:gridCol w="685801"/>
              </a:tblGrid>
              <a:tr h="39619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0.11</a:t>
                      </a:r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-0.06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-0.04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-0.08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-0.05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-0.11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-0.09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-0.07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-0.03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marT="45702" marB="4570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812" name="TextBox 7"/>
          <p:cNvSpPr txBox="1">
            <a:spLocks noChangeArrowheads="1"/>
          </p:cNvSpPr>
          <p:nvPr/>
        </p:nvSpPr>
        <p:spPr bwMode="auto">
          <a:xfrm>
            <a:off x="806450" y="5921375"/>
            <a:ext cx="364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Values are </a:t>
            </a:r>
            <a:r>
              <a:rPr lang="en-US" sz="2000" dirty="0" err="1"/>
              <a:t>Pr</a:t>
            </a:r>
            <a:r>
              <a:rPr lang="en-US" sz="2000" dirty="0"/>
              <a:t>(row &gt; col) – </a:t>
            </a:r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59440" y="4840287"/>
            <a:ext cx="6569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Basic Setting: Single Dominant Strategy</a:t>
            </a:r>
          </a:p>
          <a:p>
            <a:r>
              <a:rPr lang="en-US" sz="2800" dirty="0"/>
              <a:t>Regret = Opportunity Cost to Social </a:t>
            </a:r>
            <a:r>
              <a:rPr lang="en-US" sz="2800" dirty="0" smtClean="0"/>
              <a:t>Welfare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188850" y="1393216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1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388771" y="3077848"/>
            <a:ext cx="121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Player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82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Instantiate 2 MAB algorithms: P</a:t>
            </a:r>
            <a:r>
              <a:rPr lang="en-US" baseline="-25000" dirty="0" smtClean="0"/>
              <a:t>1</a:t>
            </a:r>
            <a:r>
              <a:rPr lang="en-US" dirty="0" smtClean="0"/>
              <a:t> &amp; P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For t = 1,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chooses a</a:t>
            </a:r>
            <a:r>
              <a:rPr lang="en-US" baseline="-25000" dirty="0" smtClean="0"/>
              <a:t>1</a:t>
            </a:r>
          </a:p>
          <a:p>
            <a:pPr lvl="1"/>
            <a:r>
              <a:rPr lang="en-US" dirty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 chooses a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Duel a</a:t>
            </a:r>
            <a:r>
              <a:rPr lang="en-US" baseline="-25000" dirty="0" smtClean="0"/>
              <a:t>1</a:t>
            </a:r>
            <a:r>
              <a:rPr lang="en-US" dirty="0" smtClean="0"/>
              <a:t> vs a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Provide feedback</a:t>
            </a:r>
            <a:endParaRPr lang="en-US" baseline="-25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5985559"/>
            <a:ext cx="4477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Reducing Dueling Bandits to Cardinal Bandits</a:t>
            </a:r>
          </a:p>
          <a:p>
            <a:r>
              <a:rPr lang="en-US" dirty="0" err="1" smtClean="0"/>
              <a:t>Ailon</a:t>
            </a:r>
            <a:r>
              <a:rPr lang="en-US" dirty="0" smtClean="0"/>
              <a:t>, </a:t>
            </a:r>
            <a:r>
              <a:rPr lang="en-US" dirty="0" err="1" smtClean="0"/>
              <a:t>Karnin</a:t>
            </a:r>
            <a:r>
              <a:rPr lang="en-US" dirty="0"/>
              <a:t> </a:t>
            </a:r>
            <a:r>
              <a:rPr lang="en-US" dirty="0" smtClean="0"/>
              <a:t>&amp; Joachims, ICML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207" y="3616961"/>
            <a:ext cx="3781673" cy="22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6880"/>
            <a:ext cx="3672840" cy="27330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Instantiate P</a:t>
            </a:r>
            <a:r>
              <a:rPr lang="en-US" baseline="-25000" dirty="0" smtClean="0"/>
              <a:t>1</a:t>
            </a:r>
          </a:p>
          <a:p>
            <a:r>
              <a:rPr lang="en-US" dirty="0" smtClean="0"/>
              <a:t>For t = 1,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chooses a</a:t>
            </a:r>
            <a:r>
              <a:rPr lang="en-US" baseline="-25000" dirty="0" smtClean="0"/>
              <a:t>1</a:t>
            </a:r>
          </a:p>
          <a:p>
            <a:pPr lvl="1"/>
            <a:r>
              <a:rPr lang="en-US" dirty="0" smtClean="0"/>
              <a:t>Plays a</a:t>
            </a:r>
            <a:r>
              <a:rPr lang="en-US" baseline="-25000" dirty="0" smtClean="0"/>
              <a:t>1</a:t>
            </a:r>
          </a:p>
          <a:p>
            <a:pPr lvl="1"/>
            <a:r>
              <a:rPr lang="en-US" dirty="0" smtClean="0"/>
              <a:t>Observes feedback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960" y="2976880"/>
            <a:ext cx="3672840" cy="27330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Instantiate P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For t = 1,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chooses </a:t>
            </a:r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endParaRPr lang="en-US" baseline="-25000" dirty="0"/>
          </a:p>
          <a:p>
            <a:pPr lvl="1"/>
            <a:r>
              <a:rPr lang="en-US" dirty="0"/>
              <a:t>Plays </a:t>
            </a:r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endParaRPr lang="en-US" baseline="-25000" dirty="0"/>
          </a:p>
          <a:p>
            <a:pPr lvl="1"/>
            <a:r>
              <a:rPr lang="en-US" dirty="0"/>
              <a:t>Observes </a:t>
            </a: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1"/>
            <a:ext cx="8229600" cy="97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Reduction to standard MAB settings</a:t>
            </a:r>
          </a:p>
          <a:p>
            <a:pPr lvl="1"/>
            <a:r>
              <a:rPr lang="en-US" dirty="0" smtClean="0"/>
              <a:t>Each player selfishly maximizes own reward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820160" y="4546600"/>
            <a:ext cx="1503680" cy="44196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Drifting Reward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Playing against a changing environment</a:t>
            </a:r>
          </a:p>
          <a:p>
            <a:pPr lvl="1"/>
            <a:r>
              <a:rPr lang="en-US" dirty="0" smtClean="0"/>
              <a:t>Rewards depend on </a:t>
            </a:r>
            <a:r>
              <a:rPr lang="en-US" dirty="0"/>
              <a:t>other </a:t>
            </a:r>
            <a:r>
              <a:rPr lang="en-US" dirty="0" smtClean="0"/>
              <a:t>player</a:t>
            </a:r>
          </a:p>
          <a:p>
            <a:endParaRPr lang="en-US" dirty="0" smtClean="0"/>
          </a:p>
          <a:p>
            <a:r>
              <a:rPr lang="en-US" dirty="0" smtClean="0"/>
              <a:t>Players learn over time</a:t>
            </a:r>
          </a:p>
          <a:p>
            <a:pPr lvl="1"/>
            <a:r>
              <a:rPr lang="en-US" dirty="0" smtClean="0"/>
              <a:t>Environment drifts over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71" y="4632959"/>
            <a:ext cx="3006729" cy="177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vs Adversarial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Stochastic: </a:t>
            </a:r>
            <a:r>
              <a:rPr lang="en-US" dirty="0" smtClean="0"/>
              <a:t>Reward of each arm fixed</a:t>
            </a:r>
          </a:p>
          <a:p>
            <a:pPr lvl="1"/>
            <a:r>
              <a:rPr lang="en-US" dirty="0" smtClean="0"/>
              <a:t>E.g., UCB1 &amp; Thompson Sampling</a:t>
            </a:r>
          </a:p>
          <a:p>
            <a:pPr lvl="1"/>
            <a:r>
              <a:rPr lang="en-US" dirty="0" smtClean="0"/>
              <a:t>No guarantees within Sparring</a:t>
            </a:r>
          </a:p>
          <a:p>
            <a:pPr lvl="1"/>
            <a:endParaRPr lang="en-US" sz="1000" dirty="0" smtClean="0"/>
          </a:p>
          <a:p>
            <a:pPr lvl="1"/>
            <a:endParaRPr lang="en-US" sz="1000" dirty="0" smtClean="0"/>
          </a:p>
          <a:p>
            <a:r>
              <a:rPr lang="en-US" b="1" dirty="0" smtClean="0"/>
              <a:t>Adversarial: </a:t>
            </a:r>
            <a:r>
              <a:rPr lang="en-US" dirty="0" smtClean="0"/>
              <a:t>Rewards chosen adversarially</a:t>
            </a:r>
          </a:p>
          <a:p>
            <a:pPr lvl="1"/>
            <a:r>
              <a:rPr lang="en-US" dirty="0" smtClean="0"/>
              <a:t>E.g., EXP3</a:t>
            </a:r>
          </a:p>
          <a:p>
            <a:pPr lvl="1"/>
            <a:r>
              <a:rPr lang="en-US" dirty="0" smtClean="0"/>
              <a:t>Very slow in practice</a:t>
            </a:r>
          </a:p>
          <a:p>
            <a:pPr lvl="1"/>
            <a:endParaRPr lang="en-US" dirty="0"/>
          </a:p>
          <a:p>
            <a:r>
              <a:rPr lang="en-US" b="1" dirty="0" smtClean="0"/>
              <a:t>Not fully adversarial!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71" y="4632959"/>
            <a:ext cx="3006729" cy="177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one player has converged</a:t>
            </a:r>
          </a:p>
          <a:p>
            <a:pPr lvl="1"/>
            <a:r>
              <a:rPr lang="en-US" dirty="0" smtClean="0"/>
              <a:t>Then other player is playing stochastic MAB!</a:t>
            </a:r>
          </a:p>
          <a:p>
            <a:pPr lvl="1"/>
            <a:endParaRPr lang="en-US" sz="1500" dirty="0"/>
          </a:p>
          <a:p>
            <a:r>
              <a:rPr lang="en-US" dirty="0" smtClean="0"/>
              <a:t>Both players implement learning algorithms</a:t>
            </a:r>
          </a:p>
          <a:p>
            <a:pPr lvl="1"/>
            <a:r>
              <a:rPr lang="en-US" dirty="0" smtClean="0"/>
              <a:t>Slowly drifts to fixed 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71" y="4632959"/>
            <a:ext cx="3006729" cy="1773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575028"/>
            <a:ext cx="2926080" cy="179119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5400000">
            <a:off x="4203147" y="4844855"/>
            <a:ext cx="603159" cy="12515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&amp; Egg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one player has converged</a:t>
            </a:r>
          </a:p>
          <a:p>
            <a:pPr lvl="1"/>
            <a:r>
              <a:rPr lang="en-US" dirty="0" smtClean="0"/>
              <a:t>Can prove other player is converging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If one player is converging</a:t>
            </a:r>
          </a:p>
          <a:p>
            <a:pPr lvl="1"/>
            <a:r>
              <a:rPr lang="en-US" dirty="0" smtClean="0"/>
              <a:t>Can prove other is converging (slower)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71" y="4632959"/>
            <a:ext cx="3006729" cy="1773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575028"/>
            <a:ext cx="2926080" cy="179119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5400000">
            <a:off x="4203147" y="4844855"/>
            <a:ext cx="603159" cy="12515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35" y="3001422"/>
            <a:ext cx="861759" cy="8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SelfSparring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Instantiate </a:t>
            </a:r>
            <a:r>
              <a:rPr lang="en-US" dirty="0" smtClean="0"/>
              <a:t>1 </a:t>
            </a:r>
            <a:r>
              <a:rPr lang="en-US" dirty="0"/>
              <a:t>MAB </a:t>
            </a:r>
            <a:r>
              <a:rPr lang="en-US" dirty="0" smtClean="0"/>
              <a:t>algorithm P</a:t>
            </a:r>
          </a:p>
          <a:p>
            <a:r>
              <a:rPr lang="en-US" dirty="0" smtClean="0"/>
              <a:t>For </a:t>
            </a:r>
            <a:r>
              <a:rPr lang="en-US" dirty="0"/>
              <a:t>t = 1, 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 smtClean="0"/>
              <a:t>P</a:t>
            </a:r>
            <a:r>
              <a:rPr lang="en-US" baseline="-25000" dirty="0"/>
              <a:t> </a:t>
            </a:r>
            <a:r>
              <a:rPr lang="en-US" dirty="0" smtClean="0"/>
              <a:t>chooses </a:t>
            </a:r>
            <a:r>
              <a:rPr lang="en-US" dirty="0"/>
              <a:t>a</a:t>
            </a:r>
            <a:r>
              <a:rPr lang="en-US" baseline="-25000" dirty="0"/>
              <a:t>1</a:t>
            </a:r>
          </a:p>
          <a:p>
            <a:pPr lvl="1"/>
            <a:r>
              <a:rPr lang="en-US" dirty="0" smtClean="0"/>
              <a:t>P </a:t>
            </a:r>
            <a:r>
              <a:rPr lang="en-US" dirty="0"/>
              <a:t>chooses a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Duel a</a:t>
            </a:r>
            <a:r>
              <a:rPr lang="en-US" baseline="-25000" dirty="0"/>
              <a:t>1</a:t>
            </a:r>
            <a:r>
              <a:rPr lang="en-US" dirty="0"/>
              <a:t> vs a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Provide feedback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82869" y="2844800"/>
            <a:ext cx="4010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Probabilistic Bandit Algorithm</a:t>
            </a: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(Thompson Sampling)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3322321" y="3108961"/>
            <a:ext cx="1360548" cy="15133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22320" y="3260299"/>
            <a:ext cx="1360549" cy="2229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71" y="4632959"/>
            <a:ext cx="3006729" cy="1773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9025" y="386587"/>
            <a:ext cx="866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Yanan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r>
              <a:rPr lang="en-US" sz="2000" dirty="0" smtClean="0"/>
              <a:t>Sui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555" y="406664"/>
            <a:ext cx="881804" cy="10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Theoretical Insights </a:t>
            </a:r>
            <a:br>
              <a:rPr lang="en-US" dirty="0" smtClean="0"/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SelfSparring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player playing against itself</a:t>
            </a:r>
          </a:p>
          <a:p>
            <a:pPr lvl="1"/>
            <a:r>
              <a:rPr lang="en-US" dirty="0" smtClean="0"/>
              <a:t> Can tightly couple convergence of both players</a:t>
            </a:r>
          </a:p>
          <a:p>
            <a:pPr lvl="1"/>
            <a:endParaRPr lang="en-US" sz="1500" dirty="0"/>
          </a:p>
          <a:p>
            <a:r>
              <a:rPr lang="en-US" dirty="0" smtClean="0"/>
              <a:t>Once converged enough</a:t>
            </a:r>
          </a:p>
          <a:p>
            <a:pPr lvl="1"/>
            <a:r>
              <a:rPr lang="en-US" dirty="0" smtClean="0"/>
              <a:t>Can prove optimal regret bound (asymptotic)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82557" y="4280989"/>
                <a:ext cx="2533129" cy="1024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mr-IN" sz="32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3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</a:rPr>
                                <m:t>𝐾</m:t>
                              </m:r>
                            </m:num>
                            <m:den>
                              <m:r>
                                <a:rPr lang="mr-IN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3200">
                              <a:latin typeface="Cambria Math" charset="0"/>
                            </a:rPr>
                            <m:t>log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⁡(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557" y="4280989"/>
                <a:ext cx="2533129" cy="10247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669570" y="4189274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# Arms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308" y="4951814"/>
            <a:ext cx="1737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Gap between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est &amp; 2</a:t>
            </a:r>
            <a:r>
              <a:rPr lang="en-US" sz="2000" baseline="30000" dirty="0" smtClean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best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3038" y="4246262"/>
            <a:ext cx="1543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Time horizon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8" idx="3"/>
          </p:cNvCxnSpPr>
          <p:nvPr/>
        </p:nvCxnSpPr>
        <p:spPr>
          <a:xfrm>
            <a:off x="2585205" y="4389329"/>
            <a:ext cx="1212370" cy="5698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</p:cNvCxnSpPr>
          <p:nvPr/>
        </p:nvCxnSpPr>
        <p:spPr>
          <a:xfrm flipV="1">
            <a:off x="2738450" y="5204985"/>
            <a:ext cx="1059125" cy="10077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>
            <a:off x="5752643" y="4446317"/>
            <a:ext cx="760395" cy="19365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7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SelfSparring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Optimal asymptotic regret bound</a:t>
            </a:r>
          </a:p>
          <a:p>
            <a:endParaRPr lang="en-US" dirty="0"/>
          </a:p>
          <a:p>
            <a:r>
              <a:rPr lang="en-US" dirty="0" smtClean="0"/>
              <a:t>Performs very well in practice</a:t>
            </a:r>
          </a:p>
          <a:p>
            <a:endParaRPr lang="en-US" dirty="0" smtClean="0"/>
          </a:p>
          <a:p>
            <a:r>
              <a:rPr lang="en-US" dirty="0" smtClean="0"/>
              <a:t>Easily extendable to new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05766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10457"/>
            <a:ext cx="8229600" cy="127725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</a:t>
            </a:r>
            <a:r>
              <a:rPr lang="en-US" sz="3200" dirty="0" smtClean="0">
                <a:solidFill>
                  <a:srgbClr val="1F497D"/>
                </a:solidFill>
              </a:rPr>
              <a:t> </a:t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7346" y="2421040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23"/>
          <p:cNvSpPr/>
          <p:nvPr/>
        </p:nvSpPr>
        <p:spPr>
          <a:xfrm>
            <a:off x="1592081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339" y="3353642"/>
            <a:ext cx="443832" cy="613464"/>
          </a:xfrm>
          <a:prstGeom prst="rect">
            <a:avLst/>
          </a:prstGeom>
        </p:spPr>
      </p:pic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43832" y="2209045"/>
            <a:ext cx="1447800" cy="739113"/>
            <a:chOff x="443832" y="1065656"/>
            <a:chExt cx="1447800" cy="739113"/>
          </a:xfrm>
        </p:grpSpPr>
        <p:sp>
          <p:nvSpPr>
            <p:cNvPr id="31" name="Rectangle 30"/>
            <p:cNvSpPr/>
            <p:nvPr/>
          </p:nvSpPr>
          <p:spPr>
            <a:xfrm>
              <a:off x="443832" y="1065656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Sports</a:t>
              </a:r>
              <a:endParaRPr lang="en-US" dirty="0"/>
            </a:p>
          </p:txBody>
        </p:sp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765" t="2619" r="5882" b="3110"/>
            <a:stretch>
              <a:fillRect/>
            </a:stretch>
          </p:blipFill>
          <p:spPr bwMode="auto">
            <a:xfrm>
              <a:off x="480205" y="1107778"/>
              <a:ext cx="437925" cy="65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4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Experiments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58" y="1911977"/>
            <a:ext cx="5357843" cy="35338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07240" y="2326976"/>
            <a:ext cx="338401" cy="2380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114772" y="3356651"/>
            <a:ext cx="2732704" cy="644548"/>
          </a:xfrm>
          <a:prstGeom prst="leftArrow">
            <a:avLst>
              <a:gd name="adj1" fmla="val 50000"/>
              <a:gd name="adj2" fmla="val 64773"/>
            </a:avLst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0440" y="3678925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SelfSparring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6907240" y="3878980"/>
            <a:ext cx="423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1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1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Ongoing Work: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Personalized </a:t>
            </a:r>
            <a:r>
              <a:rPr lang="en-US" smtClean="0"/>
              <a:t>Clinical </a:t>
            </a:r>
            <a:r>
              <a:rPr lang="en-US" smtClean="0"/>
              <a:t>Treatment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959945" y="1818453"/>
            <a:ext cx="2910405" cy="4114235"/>
            <a:chOff x="4912943" y="1267716"/>
            <a:chExt cx="3158586" cy="5003587"/>
          </a:xfrm>
        </p:grpSpPr>
        <p:sp>
          <p:nvSpPr>
            <p:cNvPr id="5" name="TextBox 4"/>
            <p:cNvSpPr txBox="1"/>
            <p:nvPr/>
          </p:nvSpPr>
          <p:spPr>
            <a:xfrm>
              <a:off x="7080929" y="3332681"/>
              <a:ext cx="990600" cy="33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49 mm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 rot="16200000">
              <a:off x="4454061" y="3521028"/>
              <a:ext cx="4622803" cy="877747"/>
              <a:chOff x="457200" y="2057401"/>
              <a:chExt cx="6019800" cy="1142999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7970" t="5246" r="24082" b="2951"/>
              <a:stretch>
                <a:fillRect/>
              </a:stretch>
            </p:blipFill>
            <p:spPr bwMode="auto">
              <a:xfrm rot="5400000">
                <a:off x="2840627" y="-326026"/>
                <a:ext cx="986246" cy="5753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ight Brace 10"/>
              <p:cNvSpPr/>
              <p:nvPr/>
            </p:nvSpPr>
            <p:spPr>
              <a:xfrm rot="5400000">
                <a:off x="3810000" y="1219200"/>
                <a:ext cx="304800" cy="3657600"/>
              </a:xfrm>
              <a:prstGeom prst="rightBrace">
                <a:avLst>
                  <a:gd name="adj1" fmla="val 8333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Brace 11"/>
              <p:cNvSpPr/>
              <p:nvPr/>
            </p:nvSpPr>
            <p:spPr>
              <a:xfrm>
                <a:off x="6096000" y="2133600"/>
                <a:ext cx="381000" cy="838200"/>
              </a:xfrm>
              <a:prstGeom prst="rightBrace">
                <a:avLst>
                  <a:gd name="adj1" fmla="val 8333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213736" y="1267716"/>
              <a:ext cx="990600" cy="33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 mm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2943" y="5067804"/>
              <a:ext cx="1285634" cy="103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Medtronic human array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V="1">
              <a:off x="5555756" y="4654491"/>
              <a:ext cx="642816" cy="4133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923" y="2037447"/>
            <a:ext cx="2017248" cy="15587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04274" y="1935637"/>
            <a:ext cx="22997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Image source: </a:t>
            </a:r>
          </a:p>
          <a:p>
            <a:r>
              <a:rPr lang="en-US" sz="1600" dirty="0" err="1" smtClean="0"/>
              <a:t>williamcapicottomd.com</a:t>
            </a:r>
            <a:endParaRPr lang="en-US" sz="1600" dirty="0"/>
          </a:p>
        </p:txBody>
      </p:sp>
      <p:pic>
        <p:nvPicPr>
          <p:cNvPr id="15" name="Picture 14" descr="bbc_robstan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25" y="3183704"/>
            <a:ext cx="2135123" cy="266418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20104093">
            <a:off x="3208820" y="2670549"/>
            <a:ext cx="518760" cy="589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21585" y="5826845"/>
            <a:ext cx="1308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SCI Patient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984693" y="5626599"/>
            <a:ext cx="370030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Each patient is unique</a:t>
            </a:r>
          </a:p>
          <a:p>
            <a:endParaRPr lang="en-US" sz="500" b="1" dirty="0" smtClean="0"/>
          </a:p>
          <a:p>
            <a:r>
              <a:rPr lang="en-US" sz="2400" b="1" dirty="0" smtClean="0"/>
              <a:t>10</a:t>
            </a:r>
            <a:r>
              <a:rPr lang="en-US" sz="2400" b="1" baseline="30000" dirty="0"/>
              <a:t>6</a:t>
            </a:r>
            <a:r>
              <a:rPr lang="en-US" sz="2400" b="1" baseline="30000" dirty="0" smtClean="0"/>
              <a:t> </a:t>
            </a:r>
            <a:r>
              <a:rPr lang="en-US" sz="2400" b="1" dirty="0"/>
              <a:t>possible </a:t>
            </a:r>
            <a:r>
              <a:rPr lang="en-US" sz="2400" b="1" dirty="0" smtClean="0"/>
              <a:t>configurations!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9399" y="2966132"/>
            <a:ext cx="119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Yanan</a:t>
            </a:r>
            <a:r>
              <a:rPr lang="en-US" sz="2000" dirty="0" smtClean="0"/>
              <a:t> Sui</a:t>
            </a:r>
            <a:endParaRPr lang="en-US" sz="2000" dirty="0"/>
          </a:p>
        </p:txBody>
      </p:sp>
      <p:sp>
        <p:nvSpPr>
          <p:cNvPr id="24" name="Right Arrow 23"/>
          <p:cNvSpPr/>
          <p:nvPr/>
        </p:nvSpPr>
        <p:spPr>
          <a:xfrm rot="2392094">
            <a:off x="5771144" y="3658233"/>
            <a:ext cx="518760" cy="589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95" y="1813574"/>
            <a:ext cx="1049192" cy="12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22" grpId="0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arms</a:t>
            </a:r>
          </a:p>
          <a:p>
            <a:pPr lvl="1"/>
            <a:r>
              <a:rPr lang="en-US" dirty="0" smtClean="0"/>
              <a:t>K = 10</a:t>
            </a:r>
            <a:r>
              <a:rPr lang="en-US" baseline="30000" dirty="0" smtClean="0"/>
              <a:t>6</a:t>
            </a:r>
          </a:p>
          <a:p>
            <a:endParaRPr lang="en-US" sz="2800" dirty="0"/>
          </a:p>
          <a:p>
            <a:r>
              <a:rPr lang="en-US" dirty="0" smtClean="0"/>
              <a:t>Duel more than 2 arms</a:t>
            </a:r>
            <a:endParaRPr lang="en-US" dirty="0"/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42432"/>
              </p:ext>
            </p:extLst>
          </p:nvPr>
        </p:nvGraphicFramePr>
        <p:xfrm>
          <a:off x="2875429" y="4266815"/>
          <a:ext cx="3586381" cy="1734018"/>
        </p:xfrm>
        <a:graphic>
          <a:graphicData uri="http://schemas.openxmlformats.org/drawingml/2006/table">
            <a:tbl>
              <a:tblPr/>
              <a:tblGrid>
                <a:gridCol w="160734"/>
                <a:gridCol w="160734"/>
                <a:gridCol w="160734"/>
                <a:gridCol w="276820"/>
                <a:gridCol w="169664"/>
                <a:gridCol w="160734"/>
                <a:gridCol w="160734"/>
                <a:gridCol w="287982"/>
                <a:gridCol w="183059"/>
                <a:gridCol w="160734"/>
                <a:gridCol w="160734"/>
                <a:gridCol w="280169"/>
                <a:gridCol w="178594"/>
                <a:gridCol w="160734"/>
                <a:gridCol w="160734"/>
                <a:gridCol w="254496"/>
                <a:gridCol w="187523"/>
                <a:gridCol w="160734"/>
                <a:gridCol w="160734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355197" y="1680029"/>
                <a:ext cx="2533129" cy="1024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mr-IN" sz="32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3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</a:rPr>
                                <m:t>𝐾</m:t>
                              </m:r>
                            </m:num>
                            <m:den>
                              <m:r>
                                <a:rPr lang="mr-IN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3200">
                              <a:latin typeface="Cambria Math" charset="0"/>
                            </a:rPr>
                            <m:t>log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⁡(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97" y="1680029"/>
                <a:ext cx="2533129" cy="10247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6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arms</a:t>
            </a:r>
          </a:p>
          <a:p>
            <a:pPr lvl="1"/>
            <a:r>
              <a:rPr lang="en-US" dirty="0" smtClean="0"/>
              <a:t>K = 10</a:t>
            </a:r>
            <a:r>
              <a:rPr lang="en-US" baseline="30000" dirty="0" smtClean="0"/>
              <a:t>6</a:t>
            </a:r>
          </a:p>
          <a:p>
            <a:endParaRPr lang="en-US" sz="2800" dirty="0"/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Duel more than 2 arms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extLst/>
          </p:nvPr>
        </p:nvGraphicFramePr>
        <p:xfrm>
          <a:off x="2875429" y="4266815"/>
          <a:ext cx="3586381" cy="1734018"/>
        </p:xfrm>
        <a:graphic>
          <a:graphicData uri="http://schemas.openxmlformats.org/drawingml/2006/table">
            <a:tbl>
              <a:tblPr/>
              <a:tblGrid>
                <a:gridCol w="160734"/>
                <a:gridCol w="160734"/>
                <a:gridCol w="160734"/>
                <a:gridCol w="276820"/>
                <a:gridCol w="169664"/>
                <a:gridCol w="160734"/>
                <a:gridCol w="160734"/>
                <a:gridCol w="287982"/>
                <a:gridCol w="183059"/>
                <a:gridCol w="160734"/>
                <a:gridCol w="160734"/>
                <a:gridCol w="280169"/>
                <a:gridCol w="178594"/>
                <a:gridCol w="160734"/>
                <a:gridCol w="160734"/>
                <a:gridCol w="254496"/>
                <a:gridCol w="187523"/>
                <a:gridCol w="160734"/>
                <a:gridCol w="160734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355197" y="1680029"/>
                <a:ext cx="2533129" cy="1024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mr-IN" sz="32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3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</a:rPr>
                                <m:t>𝐾</m:t>
                              </m:r>
                            </m:num>
                            <m:den>
                              <m:r>
                                <a:rPr lang="mr-IN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3200">
                              <a:latin typeface="Cambria Math" charset="0"/>
                            </a:rPr>
                            <m:t>log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⁡(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97" y="1680029"/>
                <a:ext cx="2533129" cy="10247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3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Multi-Dueling Bandits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 = 1,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sz="2400" dirty="0" smtClean="0"/>
              <a:t>Choose M arms</a:t>
            </a:r>
          </a:p>
          <a:p>
            <a:pPr lvl="1"/>
            <a:r>
              <a:rPr lang="en-US" sz="2400" dirty="0" smtClean="0"/>
              <a:t>Duel M arms</a:t>
            </a:r>
          </a:p>
          <a:p>
            <a:pPr lvl="1"/>
            <a:r>
              <a:rPr lang="en-US" sz="2400" dirty="0" smtClean="0"/>
              <a:t>Observe outcomes</a:t>
            </a:r>
            <a:endParaRPr lang="en-US" sz="2400" dirty="0"/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113504"/>
              </p:ext>
            </p:extLst>
          </p:nvPr>
        </p:nvGraphicFramePr>
        <p:xfrm>
          <a:off x="823109" y="4515735"/>
          <a:ext cx="3586381" cy="1734018"/>
        </p:xfrm>
        <a:graphic>
          <a:graphicData uri="http://schemas.openxmlformats.org/drawingml/2006/table">
            <a:tbl>
              <a:tblPr/>
              <a:tblGrid>
                <a:gridCol w="160734"/>
                <a:gridCol w="160734"/>
                <a:gridCol w="160734"/>
                <a:gridCol w="276820"/>
                <a:gridCol w="169664"/>
                <a:gridCol w="160734"/>
                <a:gridCol w="160734"/>
                <a:gridCol w="287982"/>
                <a:gridCol w="183059"/>
                <a:gridCol w="160734"/>
                <a:gridCol w="160734"/>
                <a:gridCol w="280169"/>
                <a:gridCol w="178594"/>
                <a:gridCol w="160734"/>
                <a:gridCol w="160734"/>
                <a:gridCol w="254496"/>
                <a:gridCol w="187523"/>
                <a:gridCol w="160734"/>
                <a:gridCol w="160734"/>
              </a:tblGrid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53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charset="0"/>
                          <a:ea typeface="ＭＳ Ｐゴシック" charset="0"/>
                          <a:cs typeface="Trebuchet MS" charset="0"/>
                          <a:sym typeface="Trebuchet MS" charset="0"/>
                        </a:rPr>
                        <a:t>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charset="0"/>
                        <a:ea typeface="ＭＳ Ｐゴシック" charset="0"/>
                        <a:cs typeface="Trebuchet MS" charset="0"/>
                        <a:sym typeface="Trebuchet MS" charset="0"/>
                      </a:endParaRPr>
                    </a:p>
                  </a:txBody>
                  <a:tcPr marL="17859" marR="17859" marT="17859" marB="1785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32400" y="4000985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32400" y="4163545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32400" y="4326105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32400" y="4488665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32400" y="4651225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55360" y="4000985"/>
            <a:ext cx="640080" cy="132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360" y="4163545"/>
            <a:ext cx="640080" cy="132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55360" y="4326105"/>
            <a:ext cx="640080" cy="132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55360" y="4488665"/>
            <a:ext cx="640080" cy="132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55360" y="4651225"/>
            <a:ext cx="640080" cy="132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78320" y="4000985"/>
            <a:ext cx="640080" cy="132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78320" y="4163545"/>
            <a:ext cx="640080" cy="132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78320" y="4326105"/>
            <a:ext cx="640080" cy="132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78320" y="4488665"/>
            <a:ext cx="640080" cy="132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78320" y="4651225"/>
            <a:ext cx="640080" cy="132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91120" y="4000985"/>
            <a:ext cx="640080" cy="132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91120" y="4163545"/>
            <a:ext cx="640080" cy="132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91120" y="4326105"/>
            <a:ext cx="640080" cy="132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91120" y="4488665"/>
            <a:ext cx="640080" cy="132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91120" y="4651225"/>
            <a:ext cx="640080" cy="132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54140" y="5382744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54140" y="5545304"/>
            <a:ext cx="640080" cy="132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54140" y="5707864"/>
            <a:ext cx="640080" cy="132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454140" y="5870424"/>
            <a:ext cx="640080" cy="132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54140" y="6032984"/>
            <a:ext cx="640080" cy="13208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67680" y="4895065"/>
            <a:ext cx="782320" cy="50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50000" y="4905145"/>
            <a:ext cx="196215" cy="350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021830" y="4915226"/>
            <a:ext cx="176530" cy="340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198360" y="4930387"/>
            <a:ext cx="812800" cy="5181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28216" y="3485322"/>
            <a:ext cx="2942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Probabilistic Multi-Leaving</a:t>
            </a:r>
            <a:endParaRPr lang="en-US" sz="2000"/>
          </a:p>
        </p:txBody>
      </p:sp>
      <p:sp>
        <p:nvSpPr>
          <p:cNvPr id="45" name="TextBox 44"/>
          <p:cNvSpPr txBox="1"/>
          <p:nvPr/>
        </p:nvSpPr>
        <p:spPr>
          <a:xfrm>
            <a:off x="1145287" y="4024344"/>
            <a:ext cx="3042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Comparing Multiple Stimuli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4790160" y="1821024"/>
            <a:ext cx="2307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All Pairs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Winner takes all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Random set of pairs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6" idx="1"/>
          </p:cNvCxnSpPr>
          <p:nvPr/>
        </p:nvCxnSpPr>
        <p:spPr>
          <a:xfrm flipH="1">
            <a:off x="3738880" y="2328856"/>
            <a:ext cx="1051280" cy="87835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9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4" grpId="0"/>
      <p:bldP spid="45" grpId="0"/>
      <p:bldP spid="4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Multi-Dueling </a:t>
            </a:r>
            <a:r>
              <a:rPr lang="en-US" dirty="0" err="1" smtClean="0"/>
              <a:t>SelfSparring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SelfSparring</a:t>
            </a:r>
            <a:r>
              <a:rPr lang="en-US" dirty="0" smtClean="0"/>
              <a:t> generalizes trivially!</a:t>
            </a:r>
          </a:p>
          <a:p>
            <a:pPr lvl="1"/>
            <a:r>
              <a:rPr lang="en-US" dirty="0" smtClean="0"/>
              <a:t>Just sample M times!</a:t>
            </a:r>
          </a:p>
          <a:p>
            <a:pPr lvl="1"/>
            <a:r>
              <a:rPr lang="en-US" dirty="0" smtClean="0"/>
              <a:t>(Sparring requires M separate bandit algorithms)</a:t>
            </a:r>
          </a:p>
          <a:p>
            <a:endParaRPr lang="en-US" dirty="0"/>
          </a:p>
          <a:p>
            <a:r>
              <a:rPr lang="en-US" dirty="0" smtClean="0"/>
              <a:t>Can prove same regret bound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305435" y="4514669"/>
                <a:ext cx="2533129" cy="1024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mr-IN" sz="3200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3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</a:rPr>
                                <m:t>𝐾</m:t>
                              </m:r>
                            </m:num>
                            <m:den>
                              <m:r>
                                <a:rPr lang="mr-IN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3200">
                              <a:latin typeface="Cambria Math" charset="0"/>
                            </a:rPr>
                            <m:t>log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⁡(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𝑇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435" y="4514669"/>
                <a:ext cx="2533129" cy="10247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350000" y="4703887"/>
            <a:ext cx="217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depends on</a:t>
            </a:r>
          </a:p>
          <a:p>
            <a:r>
              <a:rPr lang="en-US" dirty="0" smtClean="0"/>
              <a:t>dueling mechanism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Multi-Dueling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657898"/>
            <a:ext cx="4733310" cy="3189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3251200" y="4085185"/>
            <a:ext cx="3139440" cy="223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64716" y="3547712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SelfSparring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41516" y="3747767"/>
            <a:ext cx="423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eft Arrow 7"/>
          <p:cNvSpPr/>
          <p:nvPr/>
        </p:nvSpPr>
        <p:spPr>
          <a:xfrm rot="16200000">
            <a:off x="241774" y="2901694"/>
            <a:ext cx="2732704" cy="644548"/>
          </a:xfrm>
          <a:prstGeom prst="leftArrow">
            <a:avLst>
              <a:gd name="adj1" fmla="val 50000"/>
              <a:gd name="adj2" fmla="val 64773"/>
            </a:avLst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716" y="2030012"/>
            <a:ext cx="122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Heuristics</a:t>
            </a:r>
            <a:endParaRPr lang="en-US" sz="2000" b="1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6541516" y="2142487"/>
            <a:ext cx="423200" cy="875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6541516" y="2230067"/>
            <a:ext cx="423200" cy="182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66811" y="4996060"/>
            <a:ext cx="5060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Sparring not displayed due to very poor scaling</a:t>
            </a:r>
          </a:p>
          <a:p>
            <a:r>
              <a:rPr lang="en-US" sz="2000" dirty="0" smtClean="0"/>
              <a:t>Most DB algorithms not applicable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accent1"/>
                </a:solidFill>
              </a:rPr>
              <a:t>Dueling Bandits w/ Dependent Arms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Suppose K is very large (possibly infinite)</a:t>
            </a:r>
          </a:p>
          <a:p>
            <a:pPr lvl="1"/>
            <a:r>
              <a:rPr lang="en-US" dirty="0" smtClean="0"/>
              <a:t>But arms have dependency structure</a:t>
            </a:r>
          </a:p>
          <a:p>
            <a:pPr lvl="1"/>
            <a:r>
              <a:rPr lang="en-US" dirty="0" smtClean="0"/>
              <a:t>E.g., P(a&gt;b) ≈ </a:t>
            </a:r>
            <a:r>
              <a:rPr lang="en-US" dirty="0" smtClean="0"/>
              <a:t>P(a’&gt;b) </a:t>
            </a:r>
            <a:r>
              <a:rPr lang="en-US" dirty="0" smtClean="0"/>
              <a:t>if </a:t>
            </a:r>
            <a:r>
              <a:rPr lang="en-US" dirty="0" smtClean="0"/>
              <a:t>a </a:t>
            </a:r>
            <a:r>
              <a:rPr lang="en-US" dirty="0" smtClean="0"/>
              <a:t>similar to </a:t>
            </a:r>
            <a:r>
              <a:rPr lang="en-US" dirty="0" smtClean="0"/>
              <a:t>a’</a:t>
            </a:r>
            <a:endParaRPr lang="en-US" dirty="0" smtClean="0"/>
          </a:p>
          <a:p>
            <a:pPr lvl="1"/>
            <a:r>
              <a:rPr lang="en-US" dirty="0" smtClean="0"/>
              <a:t>Measure similarity using </a:t>
            </a:r>
            <a:r>
              <a:rPr lang="en-US" dirty="0" smtClean="0"/>
              <a:t>kernel</a:t>
            </a:r>
          </a:p>
          <a:p>
            <a:pPr lvl="1"/>
            <a:endParaRPr lang="en-US" dirty="0"/>
          </a:p>
          <a:p>
            <a:r>
              <a:rPr lang="en-US" dirty="0" smtClean="0"/>
              <a:t>Want convergence to depend on D</a:t>
            </a:r>
          </a:p>
          <a:p>
            <a:pPr lvl="1"/>
            <a:r>
              <a:rPr lang="en-US" dirty="0" smtClean="0"/>
              <a:t>And not K!</a:t>
            </a:r>
          </a:p>
          <a:p>
            <a:pPr lvl="1"/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5867397" y="3643570"/>
            <a:ext cx="2810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Dimensionality of Kernel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54800" y="4043680"/>
            <a:ext cx="335280" cy="17272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120" y="5079076"/>
            <a:ext cx="3212072" cy="15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Visualizing Electrical Potentials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127"/>
            <a:ext cx="9144000" cy="4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err="1" smtClean="0"/>
              <a:t>SelfSparring</a:t>
            </a:r>
            <a:r>
              <a:rPr lang="en-US" sz="3400" dirty="0" smtClean="0"/>
              <a:t> w/ Gaussian Processes</a:t>
            </a:r>
            <a:endParaRPr 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Maintain Gaussian </a:t>
                </a:r>
                <a:r>
                  <a:rPr lang="en-US" dirty="0"/>
                  <a:t>p</a:t>
                </a:r>
                <a:r>
                  <a:rPr lang="en-US" dirty="0" smtClean="0"/>
                  <a:t>rocess prior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𝐺𝑃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/>
                  <a:t>= probability arm a beats current distribution</a:t>
                </a:r>
              </a:p>
              <a:p>
                <a:pPr lvl="1"/>
                <a:endParaRPr lang="en-US" sz="3200" dirty="0"/>
              </a:p>
              <a:p>
                <a:r>
                  <a:rPr lang="en-US" dirty="0" smtClean="0"/>
                  <a:t>Each time step:</a:t>
                </a:r>
              </a:p>
              <a:p>
                <a:pPr lvl="1"/>
                <a:r>
                  <a:rPr lang="en-US" dirty="0" smtClean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 lvl="1"/>
                <a:r>
                  <a:rPr lang="en-US" dirty="0" smtClean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Duel arms, incorporate feedback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8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23063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74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15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984829" y="2289202"/>
            <a:ext cx="1447800" cy="739113"/>
            <a:chOff x="3375717" y="3610458"/>
            <a:chExt cx="1447800" cy="739113"/>
          </a:xfrm>
        </p:grpSpPr>
        <p:sp>
          <p:nvSpPr>
            <p:cNvPr id="27" name="Rectangle 26"/>
            <p:cNvSpPr/>
            <p:nvPr/>
          </p:nvSpPr>
          <p:spPr>
            <a:xfrm>
              <a:off x="3375717" y="3610458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Politics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655" y="3673955"/>
              <a:ext cx="456530" cy="61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2763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</a:t>
            </a:r>
            <a:r>
              <a:rPr lang="en-US" sz="3200" dirty="0" smtClean="0">
                <a:solidFill>
                  <a:srgbClr val="1F497D"/>
                </a:solidFill>
              </a:rPr>
              <a:t> </a:t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02" y="1853132"/>
            <a:ext cx="5198636" cy="3571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Kernel Multi-Dueling Experiments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 rot="16200000">
            <a:off x="-244646" y="3135374"/>
            <a:ext cx="2732704" cy="644548"/>
          </a:xfrm>
          <a:prstGeom prst="leftArrow">
            <a:avLst>
              <a:gd name="adj1" fmla="val 50000"/>
              <a:gd name="adj2" fmla="val 64773"/>
            </a:avLst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977150" y="2141396"/>
            <a:ext cx="1771889" cy="59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2956" y="3822032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SelfSparring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29756" y="4022087"/>
            <a:ext cx="423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2956" y="2340519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Sparring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429756" y="2539301"/>
            <a:ext cx="4232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5985559"/>
            <a:ext cx="44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Multi-dueling Bandits with Dependent Arms</a:t>
            </a:r>
          </a:p>
          <a:p>
            <a:r>
              <a:rPr lang="en-US" dirty="0" smtClean="0"/>
              <a:t>Sui, Zhuang, Yue &amp; Burdick, (under review)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 to Motivating Application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2684" y="4163441"/>
            <a:ext cx="2455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Apply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Stimuli 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0263" y="1598047"/>
            <a:ext cx="333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Preference Response</a:t>
            </a:r>
            <a:endParaRPr lang="en-US" sz="2000" b="1" i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88054" y="4668488"/>
            <a:ext cx="3090334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bc_robstan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52" y="2289493"/>
            <a:ext cx="2146269" cy="26780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05993" y="2064649"/>
            <a:ext cx="2937934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7970" t="5246" r="24082" b="2951"/>
          <a:stretch>
            <a:fillRect/>
          </a:stretch>
        </p:blipFill>
        <p:spPr bwMode="auto">
          <a:xfrm>
            <a:off x="1326097" y="1975728"/>
            <a:ext cx="621223" cy="320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5507047"/>
            <a:ext cx="2523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04A7B"/>
                </a:solidFill>
                <a:latin typeface="+mj-lt"/>
              </a:rPr>
              <a:t>Electrode Array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3771" y="5507047"/>
            <a:ext cx="193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04A7B"/>
                </a:solidFill>
                <a:latin typeface="+mj-lt"/>
              </a:rPr>
              <a:t>SCI Patient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442" y="2735041"/>
            <a:ext cx="1266158" cy="126615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719467" y="2303781"/>
            <a:ext cx="2937934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74580" y="4937517"/>
            <a:ext cx="3090334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69780" y="5201677"/>
            <a:ext cx="3090334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133431" y="2578101"/>
            <a:ext cx="2937934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6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75" y="1384430"/>
            <a:ext cx="7112000" cy="5334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F81BD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Preliminary 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Clinical Results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3400" dirty="0" smtClean="0">
                <a:latin typeface="Arial"/>
                <a:cs typeface="Arial"/>
              </a:rPr>
              <a:t>Human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6" name="Left Arrow 5"/>
          <p:cNvSpPr/>
          <p:nvPr/>
        </p:nvSpPr>
        <p:spPr>
          <a:xfrm rot="5400000">
            <a:off x="-965222" y="3551078"/>
            <a:ext cx="3541816" cy="732593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3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Preliminary Clinical Results: </a:t>
            </a:r>
            <a:r>
              <a:rPr lang="en-US" sz="3400" dirty="0" smtClean="0">
                <a:latin typeface="Arial"/>
                <a:cs typeface="Arial"/>
              </a:rPr>
              <a:t>DB</a:t>
            </a:r>
            <a:r>
              <a:rPr lang="en-US" sz="3400" dirty="0" smtClean="0">
                <a:latin typeface="Arial"/>
                <a:cs typeface="Arial"/>
              </a:rPr>
              <a:t> </a:t>
            </a:r>
            <a:r>
              <a:rPr lang="en-US" sz="3400" dirty="0" smtClean="0">
                <a:latin typeface="Arial"/>
                <a:cs typeface="Arial"/>
              </a:rPr>
              <a:t>Algorithm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4" name="Left Arrow 3"/>
          <p:cNvSpPr/>
          <p:nvPr/>
        </p:nvSpPr>
        <p:spPr>
          <a:xfrm rot="5400000">
            <a:off x="-965222" y="3551078"/>
            <a:ext cx="3541816" cy="732593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B E T T E R</a:t>
            </a:r>
            <a:endParaRPr lang="en-US" sz="2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20" y="1456686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Summary: </a:t>
            </a:r>
            <a:r>
              <a:rPr lang="en-US" sz="3400" dirty="0" smtClean="0"/>
              <a:t>Dueling Bandits Problem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909"/>
            <a:ext cx="8229600" cy="4893435"/>
          </a:xfrm>
        </p:spPr>
        <p:txBody>
          <a:bodyPr>
            <a:normAutofit/>
          </a:bodyPr>
          <a:lstStyle/>
          <a:p>
            <a:r>
              <a:rPr lang="en-US" dirty="0" smtClean="0"/>
              <a:t>Elicits preference feedback</a:t>
            </a:r>
          </a:p>
          <a:p>
            <a:pPr lvl="1"/>
            <a:r>
              <a:rPr lang="en-US" dirty="0" smtClean="0"/>
              <a:t>Motivated by human-centric personalization</a:t>
            </a:r>
          </a:p>
          <a:p>
            <a:pPr lvl="1"/>
            <a:r>
              <a:rPr lang="en-US" dirty="0" smtClean="0"/>
              <a:t>Characterizes explore/exploit tradeoff</a:t>
            </a:r>
          </a:p>
          <a:p>
            <a:pPr lvl="1"/>
            <a:endParaRPr lang="en-US" sz="1200" dirty="0"/>
          </a:p>
          <a:p>
            <a:endParaRPr lang="en-US" sz="1000" dirty="0"/>
          </a:p>
          <a:p>
            <a:r>
              <a:rPr lang="en-US" dirty="0" smtClean="0"/>
              <a:t>Ongoing research</a:t>
            </a:r>
          </a:p>
          <a:p>
            <a:pPr lvl="1"/>
            <a:r>
              <a:rPr lang="en-US" dirty="0" smtClean="0"/>
              <a:t>Personalized clinical treatment</a:t>
            </a:r>
          </a:p>
          <a:p>
            <a:pPr lvl="1"/>
            <a:r>
              <a:rPr lang="en-US" dirty="0" smtClean="0"/>
              <a:t>Dependent </a:t>
            </a:r>
            <a:r>
              <a:rPr lang="en-US" dirty="0" smtClean="0"/>
              <a:t>arms (regret bound?)</a:t>
            </a:r>
            <a:endParaRPr lang="en-US" dirty="0"/>
          </a:p>
          <a:p>
            <a:pPr lvl="1"/>
            <a:r>
              <a:rPr lang="en-US" dirty="0" smtClean="0"/>
              <a:t>Complex dueling mechanisms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2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78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50" b="1" dirty="0" smtClean="0"/>
              <a:t>The K-armed Dueling Bandits Problem</a:t>
            </a:r>
            <a:r>
              <a:rPr lang="en-US" sz="1350" dirty="0" smtClean="0"/>
              <a:t>, </a:t>
            </a:r>
            <a:r>
              <a:rPr lang="en-US" sz="1350" dirty="0" smtClean="0"/>
              <a:t>Yisong Yue, Josef Broder, Robert Kleinberg and Thorsten Joachims, COLT 2009</a:t>
            </a:r>
          </a:p>
          <a:p>
            <a:pPr marL="0" indent="0">
              <a:buNone/>
            </a:pPr>
            <a:r>
              <a:rPr lang="en-US" sz="1350" b="1" dirty="0" smtClean="0"/>
              <a:t>Interactively Optimizing Information Retrieval Systems as a Dueling Bandits Problem</a:t>
            </a:r>
            <a:r>
              <a:rPr lang="en-US" sz="1350" dirty="0" smtClean="0"/>
              <a:t>, </a:t>
            </a:r>
            <a:r>
              <a:rPr lang="en-US" sz="1350" dirty="0" smtClean="0"/>
              <a:t>Yisong </a:t>
            </a:r>
            <a:r>
              <a:rPr lang="en-US" sz="1350" dirty="0" smtClean="0"/>
              <a:t>Yue and Thorsten Joachims, ICML 2009</a:t>
            </a:r>
          </a:p>
          <a:p>
            <a:pPr marL="0" indent="0">
              <a:buNone/>
            </a:pPr>
            <a:r>
              <a:rPr lang="en-US" sz="1350" b="1" dirty="0" smtClean="0"/>
              <a:t>Beat </a:t>
            </a:r>
            <a:r>
              <a:rPr lang="en-US" sz="1350" b="1" dirty="0"/>
              <a:t>the Mean Bandit</a:t>
            </a:r>
            <a:r>
              <a:rPr lang="en-US" sz="1350" dirty="0"/>
              <a:t>, by Yisong Yue and Thorsten Joachims, ICML </a:t>
            </a:r>
            <a:r>
              <a:rPr lang="en-US" sz="1350" dirty="0" smtClean="0"/>
              <a:t>2011</a:t>
            </a:r>
          </a:p>
          <a:p>
            <a:pPr marL="0" indent="0">
              <a:buNone/>
            </a:pPr>
            <a:r>
              <a:rPr lang="en-US" sz="1350" b="1" dirty="0" smtClean="0"/>
              <a:t>Large-Scale Validation and Analysis of Interleaved Search Evaluation</a:t>
            </a:r>
            <a:r>
              <a:rPr lang="en-US" sz="1350" dirty="0" smtClean="0"/>
              <a:t>, Olivier </a:t>
            </a:r>
            <a:r>
              <a:rPr lang="en-US" sz="1350" dirty="0" err="1" smtClean="0"/>
              <a:t>Chapelle</a:t>
            </a:r>
            <a:r>
              <a:rPr lang="en-US" sz="1350" dirty="0" smtClean="0"/>
              <a:t>, Thorsten Joachims, Filip </a:t>
            </a:r>
            <a:r>
              <a:rPr lang="en-US" sz="1350" dirty="0" err="1" smtClean="0"/>
              <a:t>Radlinski</a:t>
            </a:r>
            <a:r>
              <a:rPr lang="en-US" sz="1350" dirty="0" smtClean="0"/>
              <a:t>, Yisong Yue, TOIS 2012</a:t>
            </a:r>
          </a:p>
          <a:p>
            <a:pPr marL="0" indent="0">
              <a:buNone/>
            </a:pPr>
            <a:r>
              <a:rPr lang="en-US" sz="1350" b="1" dirty="0" smtClean="0"/>
              <a:t>Probabilistic </a:t>
            </a:r>
            <a:r>
              <a:rPr lang="en-US" sz="1350" b="1" dirty="0" err="1" smtClean="0"/>
              <a:t>Multileave</a:t>
            </a:r>
            <a:r>
              <a:rPr lang="en-US" sz="1350" b="1" dirty="0" smtClean="0"/>
              <a:t> for Online Retrieval Evaluation</a:t>
            </a:r>
            <a:r>
              <a:rPr lang="en-US" sz="1350" dirty="0" smtClean="0"/>
              <a:t>, Anne </a:t>
            </a:r>
            <a:r>
              <a:rPr lang="en-US" sz="1350" dirty="0" err="1" smtClean="0"/>
              <a:t>Schuth</a:t>
            </a:r>
            <a:r>
              <a:rPr lang="en-US" sz="1350" dirty="0" smtClean="0"/>
              <a:t> et al., SIGIR 2015</a:t>
            </a:r>
          </a:p>
          <a:p>
            <a:pPr marL="0" indent="0">
              <a:buNone/>
            </a:pPr>
            <a:r>
              <a:rPr lang="en-US" sz="1350" b="1" dirty="0"/>
              <a:t>Reusing Historical Interaction Data for </a:t>
            </a:r>
            <a:r>
              <a:rPr lang="en-US" sz="1350" b="1" dirty="0" smtClean="0"/>
              <a:t>Faster Online </a:t>
            </a:r>
            <a:r>
              <a:rPr lang="en-US" sz="1350" b="1" dirty="0"/>
              <a:t>Learning to Rank for IR</a:t>
            </a:r>
            <a:r>
              <a:rPr lang="en-US" sz="1350" dirty="0" smtClean="0"/>
              <a:t>, </a:t>
            </a:r>
            <a:r>
              <a:rPr lang="en-US" sz="1350" dirty="0" err="1" smtClean="0"/>
              <a:t>Katja</a:t>
            </a:r>
            <a:r>
              <a:rPr lang="en-US" sz="1350" dirty="0" smtClean="0"/>
              <a:t> Hofmann, Anne </a:t>
            </a:r>
            <a:r>
              <a:rPr lang="en-US" sz="1350" dirty="0" err="1" smtClean="0"/>
              <a:t>Schuth</a:t>
            </a:r>
            <a:r>
              <a:rPr lang="en-US" sz="1350" dirty="0" smtClean="0"/>
              <a:t>, Shimon </a:t>
            </a:r>
            <a:r>
              <a:rPr lang="en-US" sz="1350" dirty="0" err="1" smtClean="0"/>
              <a:t>Whiteson</a:t>
            </a:r>
            <a:r>
              <a:rPr lang="en-US" sz="1350" dirty="0" smtClean="0"/>
              <a:t>, and Maarten </a:t>
            </a:r>
            <a:r>
              <a:rPr lang="en-US" sz="1350" dirty="0"/>
              <a:t>de </a:t>
            </a:r>
            <a:r>
              <a:rPr lang="en-US" sz="1350" dirty="0" err="1" smtClean="0"/>
              <a:t>Rijke</a:t>
            </a:r>
            <a:r>
              <a:rPr lang="en-US" sz="1350" dirty="0" smtClean="0"/>
              <a:t>, WSDM 2013</a:t>
            </a:r>
          </a:p>
          <a:p>
            <a:pPr marL="0" indent="0">
              <a:buNone/>
            </a:pPr>
            <a:r>
              <a:rPr lang="en-US" sz="1350" b="1" dirty="0" smtClean="0"/>
              <a:t>Generic Exploration and K-armed Voting Bandits</a:t>
            </a:r>
            <a:r>
              <a:rPr lang="en-US" sz="1350" dirty="0" smtClean="0"/>
              <a:t>, </a:t>
            </a:r>
            <a:r>
              <a:rPr lang="en-US" sz="1350" dirty="0" smtClean="0"/>
              <a:t>Tanguy </a:t>
            </a:r>
            <a:r>
              <a:rPr lang="en-US" sz="1350" dirty="0" err="1" smtClean="0"/>
              <a:t>Urvoy</a:t>
            </a:r>
            <a:r>
              <a:rPr lang="en-US" sz="1350" dirty="0" smtClean="0"/>
              <a:t>, Fabrice </a:t>
            </a:r>
            <a:r>
              <a:rPr lang="en-US" sz="1350" dirty="0" err="1" smtClean="0"/>
              <a:t>Clerot</a:t>
            </a:r>
            <a:r>
              <a:rPr lang="en-US" sz="1350" dirty="0" smtClean="0"/>
              <a:t>, Raphael </a:t>
            </a:r>
            <a:r>
              <a:rPr lang="en-US" sz="1350" dirty="0" err="1" smtClean="0"/>
              <a:t>Feraud</a:t>
            </a:r>
            <a:r>
              <a:rPr lang="en-US" sz="1350" dirty="0" smtClean="0"/>
              <a:t> and Sami </a:t>
            </a:r>
            <a:r>
              <a:rPr lang="en-US" sz="1350" dirty="0" err="1" smtClean="0"/>
              <a:t>Naamane</a:t>
            </a:r>
            <a:r>
              <a:rPr lang="en-US" sz="1350" dirty="0" smtClean="0"/>
              <a:t>, ICML 2013</a:t>
            </a:r>
          </a:p>
          <a:p>
            <a:pPr marL="0" indent="0">
              <a:buNone/>
            </a:pPr>
            <a:r>
              <a:rPr lang="en-US" sz="1350" b="1" dirty="0" smtClean="0"/>
              <a:t>Reducing Dueling Bandits to Cardinal Bandits</a:t>
            </a:r>
            <a:r>
              <a:rPr lang="en-US" sz="1350" dirty="0" smtClean="0"/>
              <a:t>, </a:t>
            </a:r>
            <a:r>
              <a:rPr lang="en-US" sz="1350" dirty="0" err="1" smtClean="0"/>
              <a:t>Nir</a:t>
            </a:r>
            <a:r>
              <a:rPr lang="en-US" sz="1350" dirty="0" smtClean="0"/>
              <a:t> </a:t>
            </a:r>
            <a:r>
              <a:rPr lang="en-US" sz="1350" dirty="0" err="1" smtClean="0"/>
              <a:t>Ailon</a:t>
            </a:r>
            <a:r>
              <a:rPr lang="en-US" sz="1350" dirty="0" smtClean="0"/>
              <a:t>, Zohar </a:t>
            </a:r>
            <a:r>
              <a:rPr lang="en-US" sz="1350" dirty="0" err="1" smtClean="0"/>
              <a:t>Karnin</a:t>
            </a:r>
            <a:r>
              <a:rPr lang="en-US" sz="1350" dirty="0"/>
              <a:t> </a:t>
            </a:r>
            <a:r>
              <a:rPr lang="en-US" sz="1350" dirty="0" smtClean="0"/>
              <a:t>and Thorsten Joachims, ICML 2014</a:t>
            </a:r>
          </a:p>
          <a:p>
            <a:pPr marL="0" indent="0">
              <a:buNone/>
            </a:pPr>
            <a:r>
              <a:rPr lang="en-US" sz="1350" b="1" dirty="0" smtClean="0"/>
              <a:t>Relative Upper Confidence Bound for the K-armed Dueling Bandit Problem</a:t>
            </a:r>
            <a:r>
              <a:rPr lang="en-US" sz="1350" dirty="0" smtClean="0"/>
              <a:t>, </a:t>
            </a:r>
            <a:r>
              <a:rPr lang="en-US" sz="1350" dirty="0" err="1" smtClean="0"/>
              <a:t>Masrour</a:t>
            </a:r>
            <a:r>
              <a:rPr lang="en-US" sz="1350" dirty="0" smtClean="0"/>
              <a:t> </a:t>
            </a:r>
            <a:r>
              <a:rPr lang="en-US" sz="1350" dirty="0" err="1" smtClean="0"/>
              <a:t>Zoghi</a:t>
            </a:r>
            <a:r>
              <a:rPr lang="en-US" sz="1350" dirty="0" smtClean="0"/>
              <a:t>, Shimon </a:t>
            </a:r>
            <a:r>
              <a:rPr lang="en-US" sz="1350" dirty="0" err="1" smtClean="0"/>
              <a:t>Whiteson</a:t>
            </a:r>
            <a:r>
              <a:rPr lang="en-US" sz="1350" dirty="0" smtClean="0"/>
              <a:t>, Remi </a:t>
            </a:r>
            <a:r>
              <a:rPr lang="en-US" sz="1350" dirty="0" err="1" smtClean="0"/>
              <a:t>Munos</a:t>
            </a:r>
            <a:r>
              <a:rPr lang="en-US" sz="1350" dirty="0" smtClean="0"/>
              <a:t> and Maarten de </a:t>
            </a:r>
            <a:r>
              <a:rPr lang="en-US" sz="1350" dirty="0" err="1" smtClean="0"/>
              <a:t>Rijke</a:t>
            </a:r>
            <a:r>
              <a:rPr lang="en-US" sz="1350" dirty="0" smtClean="0"/>
              <a:t>, ICML 2014</a:t>
            </a:r>
          </a:p>
          <a:p>
            <a:pPr marL="0" indent="0">
              <a:buNone/>
            </a:pPr>
            <a:r>
              <a:rPr lang="en-US" sz="1350" b="1" dirty="0" smtClean="0"/>
              <a:t>Clinical Online Recommendation with Subgroup Rank Feedback</a:t>
            </a:r>
            <a:r>
              <a:rPr lang="en-US" sz="1350" dirty="0" smtClean="0"/>
              <a:t>, </a:t>
            </a:r>
            <a:r>
              <a:rPr lang="en-US" sz="1350" dirty="0" err="1" smtClean="0"/>
              <a:t>Yanan</a:t>
            </a:r>
            <a:r>
              <a:rPr lang="en-US" sz="1350" dirty="0" smtClean="0"/>
              <a:t> </a:t>
            </a:r>
            <a:r>
              <a:rPr lang="en-US" sz="1350" dirty="0" smtClean="0"/>
              <a:t>Sui and Joel Burdick, </a:t>
            </a:r>
            <a:r>
              <a:rPr lang="en-US" sz="1350" dirty="0" err="1" smtClean="0"/>
              <a:t>RecSys</a:t>
            </a:r>
            <a:r>
              <a:rPr lang="en-US" sz="1350" dirty="0" smtClean="0"/>
              <a:t> 2014</a:t>
            </a:r>
          </a:p>
          <a:p>
            <a:pPr marL="0" indent="0">
              <a:buNone/>
            </a:pPr>
            <a:r>
              <a:rPr lang="en-US" sz="1350" b="1" dirty="0"/>
              <a:t>Sparse Dueling Bandits</a:t>
            </a:r>
            <a:r>
              <a:rPr lang="en-US" sz="1350" dirty="0"/>
              <a:t>, Kevin Jamieson, </a:t>
            </a:r>
            <a:r>
              <a:rPr lang="en-US" sz="1350" dirty="0" err="1"/>
              <a:t>Sumeet</a:t>
            </a:r>
            <a:r>
              <a:rPr lang="en-US" sz="1350" dirty="0"/>
              <a:t> </a:t>
            </a:r>
            <a:r>
              <a:rPr lang="en-US" sz="1350" dirty="0" err="1"/>
              <a:t>Katariya</a:t>
            </a:r>
            <a:r>
              <a:rPr lang="en-US" sz="1350" dirty="0"/>
              <a:t>, </a:t>
            </a:r>
            <a:r>
              <a:rPr lang="en-US" sz="1350" dirty="0" err="1"/>
              <a:t>Atul</a:t>
            </a:r>
            <a:r>
              <a:rPr lang="en-US" sz="1350" dirty="0"/>
              <a:t> </a:t>
            </a:r>
            <a:r>
              <a:rPr lang="en-US" sz="1350" dirty="0" err="1" smtClean="0"/>
              <a:t>Deshpande</a:t>
            </a:r>
            <a:r>
              <a:rPr lang="en-US" sz="1350" dirty="0" smtClean="0"/>
              <a:t> and </a:t>
            </a:r>
            <a:r>
              <a:rPr lang="en-US" sz="1350" dirty="0"/>
              <a:t>Robert </a:t>
            </a:r>
            <a:r>
              <a:rPr lang="en-US" sz="1350" dirty="0" smtClean="0"/>
              <a:t>Nowak, </a:t>
            </a:r>
            <a:r>
              <a:rPr lang="en-US" sz="1350" dirty="0"/>
              <a:t>AISTATS </a:t>
            </a:r>
            <a:r>
              <a:rPr lang="en-US" sz="1350" dirty="0" smtClean="0"/>
              <a:t>2015</a:t>
            </a:r>
          </a:p>
          <a:p>
            <a:pPr marL="0" indent="0">
              <a:buNone/>
            </a:pPr>
            <a:r>
              <a:rPr lang="en-US" sz="1350" b="1" dirty="0" smtClean="0"/>
              <a:t>Contextual Dueling Bandits</a:t>
            </a:r>
            <a:r>
              <a:rPr lang="en-US" sz="1350" dirty="0" smtClean="0"/>
              <a:t>, </a:t>
            </a:r>
            <a:r>
              <a:rPr lang="en-US" sz="1350" dirty="0" smtClean="0"/>
              <a:t>Miro </a:t>
            </a:r>
            <a:r>
              <a:rPr lang="en-US" sz="1350" dirty="0" err="1" smtClean="0"/>
              <a:t>Dudik</a:t>
            </a:r>
            <a:r>
              <a:rPr lang="en-US" sz="1350" dirty="0" smtClean="0"/>
              <a:t>, Robert </a:t>
            </a:r>
            <a:r>
              <a:rPr lang="en-US" sz="1350" dirty="0" err="1" smtClean="0"/>
              <a:t>Schapire</a:t>
            </a:r>
            <a:r>
              <a:rPr lang="en-US" sz="1350" dirty="0"/>
              <a:t> </a:t>
            </a:r>
            <a:r>
              <a:rPr lang="en-US" sz="1350" dirty="0" smtClean="0"/>
              <a:t>and Alex </a:t>
            </a:r>
            <a:r>
              <a:rPr lang="en-US" sz="1350" dirty="0" err="1" smtClean="0"/>
              <a:t>Slivkins</a:t>
            </a:r>
            <a:r>
              <a:rPr lang="en-US" sz="1350" dirty="0" smtClean="0"/>
              <a:t>, COLT 2015</a:t>
            </a:r>
          </a:p>
          <a:p>
            <a:pPr marL="0" indent="0">
              <a:buNone/>
            </a:pPr>
            <a:r>
              <a:rPr lang="en-US" sz="1350" b="1" dirty="0"/>
              <a:t>A Relative Exponential Weighing Algorithm for Adversarial Utility-based Dueling Bandits</a:t>
            </a:r>
            <a:r>
              <a:rPr lang="en-US" sz="1350" dirty="0" smtClean="0"/>
              <a:t>, </a:t>
            </a:r>
            <a:r>
              <a:rPr lang="en-US" sz="1350" dirty="0"/>
              <a:t>Pratik </a:t>
            </a:r>
            <a:r>
              <a:rPr lang="en-US" sz="1350" dirty="0" err="1"/>
              <a:t>Gajane</a:t>
            </a:r>
            <a:r>
              <a:rPr lang="en-US" sz="1350" dirty="0"/>
              <a:t>, Tanguy </a:t>
            </a:r>
            <a:r>
              <a:rPr lang="en-US" sz="1350" dirty="0" err="1" smtClean="0"/>
              <a:t>Urvoy</a:t>
            </a:r>
            <a:r>
              <a:rPr lang="en-US" sz="1350" dirty="0" smtClean="0"/>
              <a:t> </a:t>
            </a:r>
            <a:r>
              <a:rPr lang="en-US" sz="1350" dirty="0"/>
              <a:t>and Fabrice </a:t>
            </a:r>
            <a:r>
              <a:rPr lang="en-US" sz="1350" dirty="0" err="1"/>
              <a:t>Clerot</a:t>
            </a:r>
            <a:r>
              <a:rPr lang="en-US" sz="1350" dirty="0"/>
              <a:t>, ICML </a:t>
            </a:r>
            <a:r>
              <a:rPr lang="en-US" sz="1350" dirty="0" smtClean="0"/>
              <a:t>2015</a:t>
            </a:r>
          </a:p>
          <a:p>
            <a:pPr marL="0" indent="0">
              <a:buNone/>
            </a:pPr>
            <a:r>
              <a:rPr lang="en-US" sz="1350" b="1" dirty="0" smtClean="0"/>
              <a:t>Copeland Dueling Bandits</a:t>
            </a:r>
            <a:r>
              <a:rPr lang="en-US" sz="1350" dirty="0" smtClean="0"/>
              <a:t>, </a:t>
            </a:r>
            <a:r>
              <a:rPr lang="en-US" sz="1350" dirty="0" err="1" smtClean="0"/>
              <a:t>Masrour</a:t>
            </a:r>
            <a:r>
              <a:rPr lang="en-US" sz="1350" dirty="0" smtClean="0"/>
              <a:t> </a:t>
            </a:r>
            <a:r>
              <a:rPr lang="en-US" sz="1350" dirty="0" err="1" smtClean="0"/>
              <a:t>Zoghi</a:t>
            </a:r>
            <a:r>
              <a:rPr lang="en-US" sz="1350" dirty="0" smtClean="0"/>
              <a:t>, Zohar </a:t>
            </a:r>
            <a:r>
              <a:rPr lang="en-US" sz="1350" dirty="0" err="1" smtClean="0"/>
              <a:t>Karnin</a:t>
            </a:r>
            <a:r>
              <a:rPr lang="en-US" sz="1350" dirty="0" smtClean="0"/>
              <a:t>, Shimon </a:t>
            </a:r>
            <a:r>
              <a:rPr lang="en-US" sz="1350" dirty="0" err="1" smtClean="0"/>
              <a:t>Whiteson</a:t>
            </a:r>
            <a:r>
              <a:rPr lang="en-US" sz="1350" dirty="0" smtClean="0"/>
              <a:t> and Maarten de </a:t>
            </a:r>
            <a:r>
              <a:rPr lang="en-US" sz="1350" dirty="0" err="1" smtClean="0"/>
              <a:t>Rijke</a:t>
            </a:r>
            <a:r>
              <a:rPr lang="en-US" sz="1350" dirty="0" smtClean="0"/>
              <a:t>, NIPS 2015</a:t>
            </a:r>
          </a:p>
          <a:p>
            <a:pPr marL="0" indent="0">
              <a:buNone/>
            </a:pPr>
            <a:r>
              <a:rPr lang="en-US" sz="1350" b="1" dirty="0"/>
              <a:t>Online Rank Elicitation for </a:t>
            </a:r>
            <a:r>
              <a:rPr lang="en-US" sz="1350" b="1" dirty="0" err="1"/>
              <a:t>Plackett</a:t>
            </a:r>
            <a:r>
              <a:rPr lang="en-US" sz="1350" b="1" dirty="0"/>
              <a:t>-Luce: A Dueling Bandits Approach</a:t>
            </a:r>
            <a:r>
              <a:rPr lang="en-US" sz="1350" dirty="0"/>
              <a:t>, </a:t>
            </a:r>
            <a:r>
              <a:rPr lang="en-US" sz="1350" dirty="0" err="1"/>
              <a:t>Balazs</a:t>
            </a:r>
            <a:r>
              <a:rPr lang="en-US" sz="1350" dirty="0"/>
              <a:t> </a:t>
            </a:r>
            <a:r>
              <a:rPr lang="en-US" sz="1350" dirty="0" err="1" smtClean="0"/>
              <a:t>Szorenyi</a:t>
            </a:r>
            <a:r>
              <a:rPr lang="en-US" sz="1350" dirty="0" smtClean="0"/>
              <a:t>, </a:t>
            </a:r>
            <a:r>
              <a:rPr lang="en-US" sz="1350" dirty="0"/>
              <a:t>Robert </a:t>
            </a:r>
            <a:r>
              <a:rPr lang="en-US" sz="1350" dirty="0" err="1"/>
              <a:t>Busa-</a:t>
            </a:r>
            <a:r>
              <a:rPr lang="en-US" sz="1350" dirty="0" err="1" smtClean="0"/>
              <a:t>Fekete</a:t>
            </a:r>
            <a:r>
              <a:rPr lang="en-US" sz="1350" dirty="0" smtClean="0"/>
              <a:t>, </a:t>
            </a:r>
            <a:r>
              <a:rPr lang="en-US" sz="1350" dirty="0" err="1" smtClean="0"/>
              <a:t>Adil</a:t>
            </a:r>
            <a:r>
              <a:rPr lang="en-US" sz="1350" dirty="0" smtClean="0"/>
              <a:t> Paul</a:t>
            </a:r>
            <a:r>
              <a:rPr lang="en-US" sz="1350" dirty="0"/>
              <a:t> </a:t>
            </a:r>
            <a:r>
              <a:rPr lang="en-US" sz="1350" dirty="0" smtClean="0"/>
              <a:t>and </a:t>
            </a:r>
            <a:r>
              <a:rPr lang="en-US" sz="1350" dirty="0" err="1"/>
              <a:t>Eyke</a:t>
            </a:r>
            <a:r>
              <a:rPr lang="en-US" sz="1350" dirty="0"/>
              <a:t> </a:t>
            </a:r>
            <a:r>
              <a:rPr lang="en-US" sz="1350" dirty="0" err="1"/>
              <a:t>Hullermeier</a:t>
            </a:r>
            <a:r>
              <a:rPr lang="en-US" sz="1350" dirty="0"/>
              <a:t>, </a:t>
            </a:r>
            <a:r>
              <a:rPr lang="en-US" sz="1350" dirty="0" smtClean="0"/>
              <a:t>NIPS 2015</a:t>
            </a:r>
          </a:p>
          <a:p>
            <a:pPr marL="0" indent="0">
              <a:buNone/>
            </a:pPr>
            <a:r>
              <a:rPr lang="en-US" sz="1350" b="1" dirty="0" smtClean="0"/>
              <a:t>Copeland Dueling Bandit Problem: Regret Lower Bound, Optimal Algorithm, and Computationally Efficient Algorithm</a:t>
            </a:r>
            <a:r>
              <a:rPr lang="en-US" sz="1350" dirty="0" smtClean="0"/>
              <a:t>, </a:t>
            </a:r>
            <a:r>
              <a:rPr lang="en-US" sz="1350" dirty="0" err="1" smtClean="0"/>
              <a:t>Junpei</a:t>
            </a:r>
            <a:r>
              <a:rPr lang="en-US" sz="1350" dirty="0" smtClean="0"/>
              <a:t> Komiyama, </a:t>
            </a:r>
            <a:r>
              <a:rPr lang="en-US" sz="1350" dirty="0" err="1" smtClean="0"/>
              <a:t>Junya</a:t>
            </a:r>
            <a:r>
              <a:rPr lang="en-US" sz="1350" dirty="0" smtClean="0"/>
              <a:t> Honda, Hiroshi Nakagawa, ICML 2016</a:t>
            </a:r>
          </a:p>
          <a:p>
            <a:pPr marL="0" indent="0">
              <a:buNone/>
            </a:pPr>
            <a:r>
              <a:rPr lang="en-US" sz="1350" b="1" dirty="0" smtClean="0"/>
              <a:t>Dueling Bandits: Beyond Condorcet Winners to General Tournament Solutions</a:t>
            </a:r>
            <a:r>
              <a:rPr lang="en-US" sz="1350" dirty="0" smtClean="0"/>
              <a:t>, </a:t>
            </a:r>
            <a:r>
              <a:rPr lang="en-US" sz="1350" dirty="0" err="1" smtClean="0"/>
              <a:t>Siddartha</a:t>
            </a:r>
            <a:r>
              <a:rPr lang="en-US" sz="1350" dirty="0" smtClean="0"/>
              <a:t> </a:t>
            </a:r>
            <a:r>
              <a:rPr lang="en-US" sz="1350" dirty="0" err="1" smtClean="0"/>
              <a:t>Ramamohan</a:t>
            </a:r>
            <a:r>
              <a:rPr lang="en-US" sz="1350" dirty="0" smtClean="0"/>
              <a:t>, </a:t>
            </a:r>
            <a:r>
              <a:rPr lang="en-US" sz="1350" dirty="0" err="1" smtClean="0"/>
              <a:t>Arun</a:t>
            </a:r>
            <a:r>
              <a:rPr lang="en-US" sz="1350" dirty="0" smtClean="0"/>
              <a:t> </a:t>
            </a:r>
            <a:r>
              <a:rPr lang="en-US" sz="1350" dirty="0" err="1" smtClean="0"/>
              <a:t>Rajkumar</a:t>
            </a:r>
            <a:r>
              <a:rPr lang="en-US" sz="1350" dirty="0" smtClean="0"/>
              <a:t>, </a:t>
            </a:r>
            <a:r>
              <a:rPr lang="en-US" sz="1350" dirty="0" err="1" smtClean="0"/>
              <a:t>Shivani</a:t>
            </a:r>
            <a:r>
              <a:rPr lang="en-US" sz="1350" dirty="0" smtClean="0"/>
              <a:t> </a:t>
            </a:r>
            <a:r>
              <a:rPr lang="en-US" sz="1350" dirty="0" err="1" smtClean="0"/>
              <a:t>Agarwal</a:t>
            </a:r>
            <a:r>
              <a:rPr lang="en-US" sz="1350" dirty="0" smtClean="0"/>
              <a:t>, NIPS 2016</a:t>
            </a:r>
          </a:p>
          <a:p>
            <a:pPr marL="0" indent="0">
              <a:buNone/>
            </a:pPr>
            <a:r>
              <a:rPr lang="en-US" sz="1350" b="1" dirty="0" smtClean="0"/>
              <a:t>Double Thompson Sampling for Dueling Bandits</a:t>
            </a:r>
            <a:r>
              <a:rPr lang="en-US" sz="1350" dirty="0" smtClean="0"/>
              <a:t>, </a:t>
            </a:r>
            <a:r>
              <a:rPr lang="en-US" sz="1350" dirty="0" err="1" smtClean="0"/>
              <a:t>Huasen</a:t>
            </a:r>
            <a:r>
              <a:rPr lang="en-US" sz="1350" dirty="0" smtClean="0"/>
              <a:t> Wu, Xin Liu, NIPS </a:t>
            </a:r>
            <a:r>
              <a:rPr lang="en-US" sz="1350" dirty="0" smtClean="0"/>
              <a:t>2016</a:t>
            </a:r>
          </a:p>
          <a:p>
            <a:pPr marL="0" indent="0">
              <a:buNone/>
            </a:pPr>
            <a:r>
              <a:rPr lang="en-US" sz="1350" b="1" dirty="0" smtClean="0"/>
              <a:t>Dueling Bandits: Beyond Condorcet Winners to General Tournament Solutions, </a:t>
            </a:r>
            <a:r>
              <a:rPr lang="en-US" sz="1350" dirty="0" err="1" smtClean="0"/>
              <a:t>Siddartha</a:t>
            </a:r>
            <a:r>
              <a:rPr lang="en-US" sz="1350" dirty="0" smtClean="0"/>
              <a:t> </a:t>
            </a:r>
            <a:r>
              <a:rPr lang="en-US" sz="1350" dirty="0" err="1" smtClean="0"/>
              <a:t>Ramamohan</a:t>
            </a:r>
            <a:r>
              <a:rPr lang="en-US" sz="1350" dirty="0" smtClean="0"/>
              <a:t>, </a:t>
            </a:r>
            <a:r>
              <a:rPr lang="en-US" sz="1350" dirty="0" err="1" smtClean="0"/>
              <a:t>Arun</a:t>
            </a:r>
            <a:r>
              <a:rPr lang="en-US" sz="1350" dirty="0" smtClean="0"/>
              <a:t> </a:t>
            </a:r>
            <a:r>
              <a:rPr lang="en-US" sz="1350" dirty="0" err="1" smtClean="0"/>
              <a:t>Rajkumar</a:t>
            </a:r>
            <a:r>
              <a:rPr lang="en-US" sz="1350" dirty="0" smtClean="0"/>
              <a:t>, </a:t>
            </a:r>
            <a:r>
              <a:rPr lang="en-US" sz="1350" dirty="0" err="1" smtClean="0"/>
              <a:t>Shivani</a:t>
            </a:r>
            <a:r>
              <a:rPr lang="en-US" sz="1350" dirty="0" smtClean="0"/>
              <a:t> Agrawal, NIPS 2016</a:t>
            </a:r>
            <a:endParaRPr lang="en-US" sz="1350" b="1" dirty="0" smtClean="0"/>
          </a:p>
          <a:p>
            <a:pPr marL="0" indent="0">
              <a:buNone/>
            </a:pPr>
            <a:r>
              <a:rPr lang="en-US" sz="1350" b="1" dirty="0" smtClean="0"/>
              <a:t>Multi-dueling Bandits with Dependent Arms,</a:t>
            </a:r>
            <a:r>
              <a:rPr lang="en-US" sz="1350" dirty="0" smtClean="0"/>
              <a:t> </a:t>
            </a:r>
            <a:r>
              <a:rPr lang="en-US" sz="1350" dirty="0" err="1" smtClean="0"/>
              <a:t>Yanan</a:t>
            </a:r>
            <a:r>
              <a:rPr lang="en-US" sz="1350" dirty="0" smtClean="0"/>
              <a:t> Sui, Vincent Zhuang, Yisong Yue, Joel Burdick, (under review)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440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852237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188652" y="2598057"/>
            <a:ext cx="1289006" cy="94521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910" y="3353642"/>
            <a:ext cx="443832" cy="613464"/>
          </a:xfrm>
          <a:prstGeom prst="rect">
            <a:avLst/>
          </a:prstGeom>
        </p:spPr>
      </p:pic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74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15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984829" y="2289202"/>
            <a:ext cx="1447800" cy="739113"/>
            <a:chOff x="3375717" y="3610458"/>
            <a:chExt cx="1447800" cy="739113"/>
          </a:xfrm>
        </p:grpSpPr>
        <p:sp>
          <p:nvSpPr>
            <p:cNvPr id="27" name="Rectangle 26"/>
            <p:cNvSpPr/>
            <p:nvPr/>
          </p:nvSpPr>
          <p:spPr>
            <a:xfrm>
              <a:off x="3375717" y="3610458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Politics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4655" y="3673955"/>
              <a:ext cx="456530" cy="61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20898" y="241311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2763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 </a:t>
            </a:r>
            <a:r>
              <a:rPr lang="en-US" sz="3200" dirty="0" smtClean="0">
                <a:solidFill>
                  <a:srgbClr val="1F497D"/>
                </a:solidFill>
              </a:rPr>
              <a:t/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503809"/>
              </p:ext>
            </p:extLst>
          </p:nvPr>
        </p:nvGraphicFramePr>
        <p:xfrm>
          <a:off x="2437626" y="4340929"/>
          <a:ext cx="3944355" cy="2008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63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32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9" y="441487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441388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2617863" y="445321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9043" y="439965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0" y="439965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741" y="5831034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832" y="5228984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413" y="5031040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8730" y="4883696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7364" y="5061969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pic>
        <p:nvPicPr>
          <p:cNvPr id="29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87" y="2908054"/>
            <a:ext cx="1111875" cy="11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28" y="1592841"/>
            <a:ext cx="534980" cy="5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633369" y="2267128"/>
            <a:ext cx="1447800" cy="739113"/>
            <a:chOff x="3375717" y="4407959"/>
            <a:chExt cx="1447800" cy="739113"/>
          </a:xfrm>
        </p:grpSpPr>
        <p:sp>
          <p:nvSpPr>
            <p:cNvPr id="31" name="Rectangle 30"/>
            <p:cNvSpPr/>
            <p:nvPr/>
          </p:nvSpPr>
          <p:spPr>
            <a:xfrm>
              <a:off x="3375717" y="4407959"/>
              <a:ext cx="1447800" cy="73911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World</a:t>
              </a:r>
              <a:endParaRPr lang="en-US" dirty="0"/>
            </a:p>
          </p:txBody>
        </p:sp>
        <p:pic>
          <p:nvPicPr>
            <p:cNvPr id="32" name="Picture 1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306" y="4480293"/>
              <a:ext cx="520885" cy="60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2763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53735"/>
                </a:solidFill>
              </a:rPr>
              <a:t>Example: </a:t>
            </a:r>
            <a:r>
              <a:rPr lang="en-US" sz="3200" dirty="0" smtClean="0">
                <a:solidFill>
                  <a:srgbClr val="1F497D"/>
                </a:solidFill>
              </a:rPr>
              <a:t/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dirty="0" smtClean="0"/>
              <a:t>Interactive Personalization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14060</TotalTime>
  <Words>3901</Words>
  <Application>Microsoft Macintosh PowerPoint</Application>
  <PresentationFormat>On-screen Show (4:3)</PresentationFormat>
  <Paragraphs>1631</Paragraphs>
  <Slides>75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Calibri</vt:lpstr>
      <vt:lpstr>Cambria Math</vt:lpstr>
      <vt:lpstr>Helvetica Light</vt:lpstr>
      <vt:lpstr>Mangal</vt:lpstr>
      <vt:lpstr>ＭＳ Ｐゴシック</vt:lpstr>
      <vt:lpstr>Trebuchet MS</vt:lpstr>
      <vt:lpstr>Verdana</vt:lpstr>
      <vt:lpstr>Wingdings</vt:lpstr>
      <vt:lpstr>Arial</vt:lpstr>
      <vt:lpstr>Office Theme</vt:lpstr>
      <vt:lpstr>Equation</vt:lpstr>
      <vt:lpstr>The Dueling Bandits Problem</vt:lpstr>
      <vt:lpstr>Collaborators</vt:lpstr>
      <vt:lpstr>Outline</vt:lpstr>
      <vt:lpstr>Multi-Armed Bandit Problem (stochastic version)</vt:lpstr>
      <vt:lpstr>Example:  Interactive Personalization</vt:lpstr>
      <vt:lpstr>Example:  Interactive Personalization</vt:lpstr>
      <vt:lpstr>Example:  Interactive Personalization</vt:lpstr>
      <vt:lpstr>Example:  Interactive Personalization</vt:lpstr>
      <vt:lpstr>Example:  Interactive Personalization</vt:lpstr>
      <vt:lpstr>Example:  Interactive Personalization</vt:lpstr>
      <vt:lpstr>Example:  Interactive Personalization</vt:lpstr>
      <vt:lpstr>Example:  Interactive Personalization</vt:lpstr>
      <vt:lpstr>What Should Algorithm Recommend?</vt:lpstr>
      <vt:lpstr>PowerPoint Presentation</vt:lpstr>
      <vt:lpstr>Thompson Sampling</vt:lpstr>
      <vt:lpstr>Incentivizing Exploration</vt:lpstr>
      <vt:lpstr>The Motivating Problem</vt:lpstr>
      <vt:lpstr>Many Applications</vt:lpstr>
      <vt:lpstr>What if Rewards aren’t Directly Measureable?</vt:lpstr>
      <vt:lpstr>Evaluating using Click Data</vt:lpstr>
      <vt:lpstr>Evaluating using Click Data</vt:lpstr>
      <vt:lpstr>Analogy to Sensory Testing</vt:lpstr>
      <vt:lpstr>Analogy to Sensory Testing</vt:lpstr>
      <vt:lpstr>Interleaving (Taste Test in Search)</vt:lpstr>
      <vt:lpstr>Interleaving (Taste Test in Search)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Pairwise Preferences</vt:lpstr>
      <vt:lpstr>Example Pairwise Preferences</vt:lpstr>
      <vt:lpstr>Dueling Bandits Problem (with Josef Broder, Robert Kleinberg and Thorsten Joachims)</vt:lpstr>
      <vt:lpstr>Dueling Bandits Problem</vt:lpstr>
      <vt:lpstr>Dueling Bandits Problem</vt:lpstr>
      <vt:lpstr>Dueling Bandits Problem</vt:lpstr>
      <vt:lpstr>Basic Modeling Assumptions</vt:lpstr>
      <vt:lpstr>Strong Stochastic Transitivity (Assumes Condorcet Winner)</vt:lpstr>
      <vt:lpstr>Stochastic Triangle Inequality  (Assumes Condorcet Winner)</vt:lpstr>
      <vt:lpstr>Stochastic Triangle Inequality  (Assumes Condorcet Winner)</vt:lpstr>
      <vt:lpstr>Other Modeling Assumptions</vt:lpstr>
      <vt:lpstr>Connection to Tournaments</vt:lpstr>
      <vt:lpstr>Tournament is Bad</vt:lpstr>
      <vt:lpstr>Many Algorithms</vt:lpstr>
      <vt:lpstr>Many Algorithms</vt:lpstr>
      <vt:lpstr>Outline </vt:lpstr>
      <vt:lpstr>Dueling Bandits ≈ Zero-Sum Game</vt:lpstr>
      <vt:lpstr>Dueling Bandits ≈ Zero-Sum Game</vt:lpstr>
      <vt:lpstr>Dueling Bandits ≈ Zero-Sum Game</vt:lpstr>
      <vt:lpstr>Dueling Bandits ≈ Zero-Sum Game</vt:lpstr>
      <vt:lpstr>Sparring</vt:lpstr>
      <vt:lpstr>Intuition</vt:lpstr>
      <vt:lpstr>Drifting Reward Distributions</vt:lpstr>
      <vt:lpstr>Stochastic vs Adversarial</vt:lpstr>
      <vt:lpstr>Thought Experiment</vt:lpstr>
      <vt:lpstr>Chicken &amp; Egg Problem</vt:lpstr>
      <vt:lpstr>SelfSparring</vt:lpstr>
      <vt:lpstr>Theoretical Insights  (SelfSparring)</vt:lpstr>
      <vt:lpstr>SelfSparring</vt:lpstr>
      <vt:lpstr>Basic Experiments</vt:lpstr>
      <vt:lpstr>Ongoing Work:  Personalized Clinical Treatment</vt:lpstr>
      <vt:lpstr>Challenges</vt:lpstr>
      <vt:lpstr>Challenges</vt:lpstr>
      <vt:lpstr>Multi-Dueling Bandits</vt:lpstr>
      <vt:lpstr>Multi-Dueling SelfSparring</vt:lpstr>
      <vt:lpstr>Multi-Dueling Experiments</vt:lpstr>
      <vt:lpstr>Dueling Bandits w/ Dependent Arms</vt:lpstr>
      <vt:lpstr>Visualizing Electrical Potentials</vt:lpstr>
      <vt:lpstr>SelfSparring w/ Gaussian Processes</vt:lpstr>
      <vt:lpstr>Kernel Multi-Dueling Experiments</vt:lpstr>
      <vt:lpstr>Back to Motivating Application</vt:lpstr>
      <vt:lpstr>PowerPoint Presentation</vt:lpstr>
      <vt:lpstr>Preliminary Clinical Results: DB Algorithm</vt:lpstr>
      <vt:lpstr>Summary: Dueling Bandits Problem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Structured Prediction Balancing Exploration vs Exploitation</dc:title>
  <dc:creator>Yisong Yue</dc:creator>
  <cp:lastModifiedBy>Microsoft Office User</cp:lastModifiedBy>
  <cp:revision>852</cp:revision>
  <dcterms:created xsi:type="dcterms:W3CDTF">2013-09-06T19:24:41Z</dcterms:created>
  <dcterms:modified xsi:type="dcterms:W3CDTF">2017-04-29T21:01:29Z</dcterms:modified>
</cp:coreProperties>
</file>