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Microsoft_Equation1.bin" ContentType="application/vnd.openxmlformats-officedocument.oleObject"/>
  <Override PartName="/ppt/embeddings/Microsoft_Equation2.bin" ContentType="application/vnd.openxmlformats-officedocument.oleObject"/>
  <Override PartName="/ppt/embeddings/Microsoft_Equation3.bin" ContentType="application/vnd.openxmlformats-officedocument.oleObject"/>
  <Override PartName="/ppt/embeddings/Microsoft_Equation4.bin" ContentType="application/vnd.openxmlformats-officedocument.oleObject"/>
  <Override PartName="/ppt/embeddings/Microsoft_Equation5.bin" ContentType="application/vnd.openxmlformats-officedocument.oleObject"/>
  <Override PartName="/ppt/embeddings/oleObject1.bin" ContentType="application/vnd.openxmlformats-officedocument.oleObject"/>
  <Override PartName="/ppt/embeddings/oleObject2.bin" ContentType="application/vnd.openxmlformats-officedocument.oleObject"/>
  <Override PartName="/ppt/embeddings/Microsoft_Equation6.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Microsoft_Equation7.bin" ContentType="application/vnd.openxmlformats-officedocument.oleObject"/>
  <Override PartName="/ppt/notesSlides/notesSlide4.xml" ContentType="application/vnd.openxmlformats-officedocument.presentationml.notesSlide+xml"/>
  <Override PartName="/ppt/embeddings/oleObject5.bin" ContentType="application/vnd.openxmlformats-officedocument.oleObject"/>
  <Override PartName="/ppt/embeddings/Microsoft_Equation8.bin" ContentType="application/vnd.openxmlformats-officedocument.oleObject"/>
  <Override PartName="/ppt/notesSlides/notesSlide5.xml" ContentType="application/vnd.openxmlformats-officedocument.presentationml.notesSlide+xml"/>
  <Override PartName="/ppt/embeddings/oleObject6.bin" ContentType="application/vnd.openxmlformats-officedocument.oleObject"/>
  <Override PartName="/ppt/embeddings/Microsoft_Equation9.bin" ContentType="application/vnd.openxmlformats-officedocument.oleObject"/>
  <Override PartName="/ppt/embeddings/oleObject7.bin" ContentType="application/vnd.openxmlformats-officedocument.oleObject"/>
  <Override PartName="/ppt/notesSlides/notesSlide6.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Microsoft_Equation11.bin" ContentType="application/vnd.openxmlformats-officedocument.oleObject"/>
  <Override PartName="/ppt/embeddings/Microsoft_Equation12.bin" ContentType="application/vnd.openxmlformats-officedocument.oleObject"/>
  <Override PartName="/ppt/embeddings/Microsoft_Equation13.bin" ContentType="application/vnd.openxmlformats-officedocument.oleObject"/>
  <Override PartName="/ppt/embeddings/Microsoft_Equation14.bin" ContentType="application/vnd.openxmlformats-officedocument.oleObject"/>
  <Override PartName="/ppt/embeddings/Microsoft_Equation15.bin" ContentType="application/vnd.openxmlformats-officedocument.oleObject"/>
  <Override PartName="/ppt/embeddings/Microsoft_Equation16.bin" ContentType="application/vnd.openxmlformats-officedocument.oleObject"/>
  <Override PartName="/ppt/embeddings/Microsoft_Equation17.bin" ContentType="application/vnd.openxmlformats-officedocument.oleObject"/>
  <Override PartName="/ppt/embeddings/Microsoft_Equation18.bin" ContentType="application/vnd.openxmlformats-officedocument.oleObject"/>
  <Override PartName="/ppt/embeddings/Microsoft_Equation19.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Microsoft_Equation20.bin" ContentType="application/vnd.openxmlformats-officedocument.oleObject"/>
  <Override PartName="/ppt/embeddings/Microsoft_Equation21.bin" ContentType="application/vnd.openxmlformats-officedocument.oleObject"/>
  <Override PartName="/ppt/embeddings/Microsoft_Equation22.bin" ContentType="application/vnd.openxmlformats-officedocument.oleObject"/>
  <Override PartName="/ppt/embeddings/Microsoft_Equation23.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Microsoft_Equation24.bin" ContentType="application/vnd.openxmlformats-officedocument.oleObject"/>
  <Override PartName="/ppt/embeddings/Microsoft_Equation25.bin" ContentType="application/vnd.openxmlformats-officedocument.oleObject"/>
  <Override PartName="/ppt/embeddings/oleObject18.bin" ContentType="application/vnd.openxmlformats-officedocument.oleObject"/>
  <Override PartName="/ppt/embeddings/Microsoft_Equation26.bin" ContentType="application/vnd.openxmlformats-officedocument.oleObject"/>
  <Override PartName="/ppt/embeddings/oleObject19.bin" ContentType="application/vnd.openxmlformats-officedocument.oleObject"/>
  <Override PartName="/ppt/embeddings/Microsoft_Equation27.bin" ContentType="application/vnd.openxmlformats-officedocument.oleObject"/>
  <Override PartName="/ppt/embeddings/oleObject20.bin" ContentType="application/vnd.openxmlformats-officedocument.oleObject"/>
  <Override PartName="/ppt/embeddings/Microsoft_Equation28.bin" ContentType="application/vnd.openxmlformats-officedocument.oleObject"/>
  <Override PartName="/ppt/embeddings/oleObject21.bin" ContentType="application/vnd.openxmlformats-officedocument.oleObject"/>
  <Override PartName="/ppt/embeddings/Microsoft_Equation29.bin" ContentType="application/vnd.openxmlformats-officedocument.oleObject"/>
  <Override PartName="/ppt/embeddings/oleObject22.bin" ContentType="application/vnd.openxmlformats-officedocument.oleObject"/>
  <Override PartName="/ppt/embeddings/Microsoft_Equation30.bin" ContentType="application/vnd.openxmlformats-officedocument.oleObject"/>
  <Override PartName="/ppt/notesSlides/notesSlide9.xml" ContentType="application/vnd.openxmlformats-officedocument.presentationml.notesSlide+xml"/>
  <Override PartName="/ppt/embeddings/oleObject23.bin" ContentType="application/vnd.openxmlformats-officedocument.oleObject"/>
  <Override PartName="/ppt/embeddings/Microsoft_Equation32.bin" ContentType="application/vnd.openxmlformats-officedocument.oleObject"/>
  <Override PartName="/ppt/embeddings/Microsoft_Equation33.bin" ContentType="application/vnd.openxmlformats-officedocument.oleObject"/>
  <Override PartName="/ppt/embeddings/Microsoft_Equation34.bin" ContentType="application/vnd.openxmlformats-officedocument.oleObject"/>
  <Override PartName="/ppt/embeddings/Microsoft_Equation35.bin" ContentType="application/vnd.openxmlformats-officedocument.oleObject"/>
  <Override PartName="/ppt/embeddings/Microsoft_Equation37.bin" ContentType="application/vnd.openxmlformats-officedocument.oleObject"/>
  <Override PartName="/ppt/embeddings/Microsoft_Equation38.bin" ContentType="application/vnd.openxmlformats-officedocument.oleObject"/>
  <Override PartName="/ppt/embeddings/Microsoft_Equation39.bin" ContentType="application/vnd.openxmlformats-officedocument.oleObject"/>
  <Override PartName="/ppt/embeddings/Microsoft_Equation40.bin" ContentType="application/vnd.openxmlformats-officedocument.oleObject"/>
  <Override PartName="/ppt/embeddings/oleObject24.bin" ContentType="application/vnd.openxmlformats-officedocument.oleObject"/>
  <Override PartName="/ppt/embeddings/Microsoft_Equation41.bin" ContentType="application/vnd.openxmlformats-officedocument.oleObject"/>
  <Override PartName="/ppt/embeddings/oleObject25.bin" ContentType="application/vnd.openxmlformats-officedocument.oleObject"/>
  <Override PartName="/ppt/embeddings/Microsoft_Equation42.bin" ContentType="application/vnd.openxmlformats-officedocument.oleObject"/>
  <Override PartName="/ppt/embeddings/Microsoft_Equation4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9" r:id="rId1"/>
  </p:sldMasterIdLst>
  <p:notesMasterIdLst>
    <p:notesMasterId r:id="rId65"/>
  </p:notesMasterIdLst>
  <p:sldIdLst>
    <p:sldId id="256" r:id="rId2"/>
    <p:sldId id="315" r:id="rId3"/>
    <p:sldId id="318" r:id="rId4"/>
    <p:sldId id="317" r:id="rId5"/>
    <p:sldId id="363" r:id="rId6"/>
    <p:sldId id="319" r:id="rId7"/>
    <p:sldId id="349" r:id="rId8"/>
    <p:sldId id="350" r:id="rId9"/>
    <p:sldId id="351" r:id="rId10"/>
    <p:sldId id="352" r:id="rId11"/>
    <p:sldId id="366" r:id="rId12"/>
    <p:sldId id="368" r:id="rId13"/>
    <p:sldId id="367" r:id="rId14"/>
    <p:sldId id="370" r:id="rId15"/>
    <p:sldId id="360" r:id="rId16"/>
    <p:sldId id="263" r:id="rId17"/>
    <p:sldId id="264" r:id="rId18"/>
    <p:sldId id="320" r:id="rId19"/>
    <p:sldId id="324" r:id="rId20"/>
    <p:sldId id="325" r:id="rId21"/>
    <p:sldId id="372" r:id="rId22"/>
    <p:sldId id="355" r:id="rId23"/>
    <p:sldId id="392" r:id="rId24"/>
    <p:sldId id="375" r:id="rId25"/>
    <p:sldId id="376" r:id="rId26"/>
    <p:sldId id="380" r:id="rId27"/>
    <p:sldId id="381" r:id="rId28"/>
    <p:sldId id="377" r:id="rId29"/>
    <p:sldId id="383" r:id="rId30"/>
    <p:sldId id="382" r:id="rId31"/>
    <p:sldId id="384" r:id="rId32"/>
    <p:sldId id="385" r:id="rId33"/>
    <p:sldId id="386" r:id="rId34"/>
    <p:sldId id="387" r:id="rId35"/>
    <p:sldId id="388" r:id="rId36"/>
    <p:sldId id="389" r:id="rId37"/>
    <p:sldId id="390" r:id="rId38"/>
    <p:sldId id="391" r:id="rId39"/>
    <p:sldId id="411" r:id="rId40"/>
    <p:sldId id="395" r:id="rId41"/>
    <p:sldId id="396" r:id="rId42"/>
    <p:sldId id="397" r:id="rId43"/>
    <p:sldId id="398" r:id="rId44"/>
    <p:sldId id="399" r:id="rId45"/>
    <p:sldId id="400" r:id="rId46"/>
    <p:sldId id="424" r:id="rId47"/>
    <p:sldId id="393" r:id="rId48"/>
    <p:sldId id="394" r:id="rId49"/>
    <p:sldId id="408" r:id="rId50"/>
    <p:sldId id="402" r:id="rId51"/>
    <p:sldId id="403" r:id="rId52"/>
    <p:sldId id="404" r:id="rId53"/>
    <p:sldId id="405" r:id="rId54"/>
    <p:sldId id="406" r:id="rId55"/>
    <p:sldId id="409" r:id="rId56"/>
    <p:sldId id="412" r:id="rId57"/>
    <p:sldId id="414" r:id="rId58"/>
    <p:sldId id="415" r:id="rId59"/>
    <p:sldId id="417" r:id="rId60"/>
    <p:sldId id="419" r:id="rId61"/>
    <p:sldId id="420" r:id="rId62"/>
    <p:sldId id="422" r:id="rId63"/>
    <p:sldId id="423" r:id="rId64"/>
  </p:sldIdLst>
  <p:sldSz cx="9144000" cy="6858000" type="screen4x3"/>
  <p:notesSz cx="6997700" cy="9283700"/>
  <p:custDataLst>
    <p:tags r:id="rId67"/>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2" autoAdjust="0"/>
    <p:restoredTop sz="93390" autoAdjust="0"/>
  </p:normalViewPr>
  <p:slideViewPr>
    <p:cSldViewPr>
      <p:cViewPr>
        <p:scale>
          <a:sx n="95" d="100"/>
          <a:sy n="95" d="100"/>
        </p:scale>
        <p:origin x="-1752" y="-8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tags" Target="tags/tag1.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 Id="rId3"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 Id="rId3"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wmf"/><Relationship Id="rId1" Type="http://schemas.openxmlformats.org/officeDocument/2006/relationships/image" Target="../media/image34.wmf"/><Relationship Id="rId2"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4.wmf"/><Relationship Id="rId4" Type="http://schemas.openxmlformats.org/officeDocument/2006/relationships/image" Target="../media/image45.wmf"/><Relationship Id="rId5" Type="http://schemas.openxmlformats.org/officeDocument/2006/relationships/image" Target="../media/image46.wmf"/><Relationship Id="rId1" Type="http://schemas.openxmlformats.org/officeDocument/2006/relationships/image" Target="../media/image43.wmf"/><Relationship Id="rId2" Type="http://schemas.openxmlformats.org/officeDocument/2006/relationships/image" Target="../media/image1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4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 Id="rId3"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4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4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6.wmf"/><Relationship Id="rId2" Type="http://schemas.openxmlformats.org/officeDocument/2006/relationships/image" Target="../media/image5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9.emf"/><Relationship Id="rId2" Type="http://schemas.openxmlformats.org/officeDocument/2006/relationships/image" Target="../media/image6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3.emf"/><Relationship Id="rId2" Type="http://schemas.openxmlformats.org/officeDocument/2006/relationships/image" Target="../media/image6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5.emf"/><Relationship Id="rId2" Type="http://schemas.openxmlformats.org/officeDocument/2006/relationships/image" Target="../media/image6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6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wmf"/><Relationship Id="rId3"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67.emf"/><Relationship Id="rId3" Type="http://schemas.openxmlformats.org/officeDocument/2006/relationships/image" Target="../media/image6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png"/><Relationship Id="rId1" Type="http://schemas.openxmlformats.org/officeDocument/2006/relationships/image" Target="../media/image14.wmf"/><Relationship Id="rId2"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image" Target="../media/image18.wmf"/><Relationship Id="rId2"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963988" y="0"/>
            <a:ext cx="3032125"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0F3D001-A845-934C-9461-7F9A4C4EC795}" type="datetimeFigureOut">
              <a:rPr lang="en-US"/>
              <a:pPr/>
              <a:t>10/28/12</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0088" y="4410075"/>
            <a:ext cx="5597525" cy="41767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8563"/>
            <a:ext cx="3032125" cy="46355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8EE1D1-C404-3542-9E79-950D5C67E8CC}" type="slidenum">
              <a:rPr lang="en-US"/>
              <a:pPr/>
              <a:t>‹#›</a:t>
            </a:fld>
            <a:endParaRPr lang="en-US"/>
          </a:p>
        </p:txBody>
      </p:sp>
    </p:spTree>
    <p:extLst>
      <p:ext uri="{BB962C8B-B14F-4D97-AF65-F5344CB8AC3E}">
        <p14:creationId xmlns:p14="http://schemas.microsoft.com/office/powerpoint/2010/main" val="22612442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B57E2DE-2148-2049-AABE-88B57FC8C447}" type="slidenum">
              <a:rPr lang="en-US"/>
              <a:pPr eaLnBrk="1" hangingPunct="1"/>
              <a:t>3</a:t>
            </a:fld>
            <a:endParaRPr lang="en-US"/>
          </a:p>
        </p:txBody>
      </p:sp>
      <p:sp>
        <p:nvSpPr>
          <p:cNvPr id="2867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064FB4-1273-1B48-B950-42DAE18F4977}" type="slidenum">
              <a:rPr lang="en-US"/>
              <a:pPr eaLnBrk="1" hangingPunct="1"/>
              <a:t>4</a:t>
            </a:fld>
            <a:endParaRPr lang="en-US"/>
          </a:p>
        </p:txBody>
      </p:sp>
      <p:sp>
        <p:nvSpPr>
          <p:cNvPr id="2765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22" eaLnBrk="0" hangingPunct="0">
              <a:defRPr b="1">
                <a:solidFill>
                  <a:schemeClr val="tx1"/>
                </a:solidFill>
                <a:latin typeface="Arial" charset="0"/>
                <a:ea typeface="ＭＳ Ｐゴシック" charset="0"/>
                <a:cs typeface="Arial" charset="0"/>
              </a:defRPr>
            </a:lvl1pPr>
            <a:lvl2pPr marL="741761" indent="-285293" defTabSz="914522" eaLnBrk="0" hangingPunct="0">
              <a:defRPr b="1">
                <a:solidFill>
                  <a:schemeClr val="tx1"/>
                </a:solidFill>
                <a:latin typeface="Arial" charset="0"/>
                <a:ea typeface="Arial" charset="0"/>
                <a:cs typeface="Arial" charset="0"/>
              </a:defRPr>
            </a:lvl2pPr>
            <a:lvl3pPr marL="1141171" indent="-228234" defTabSz="914522" eaLnBrk="0" hangingPunct="0">
              <a:defRPr b="1">
                <a:solidFill>
                  <a:schemeClr val="tx1"/>
                </a:solidFill>
                <a:latin typeface="Arial" charset="0"/>
                <a:ea typeface="Arial" charset="0"/>
                <a:cs typeface="Arial" charset="0"/>
              </a:defRPr>
            </a:lvl3pPr>
            <a:lvl4pPr marL="1597640" indent="-228234" defTabSz="914522" eaLnBrk="0" hangingPunct="0">
              <a:defRPr b="1">
                <a:solidFill>
                  <a:schemeClr val="tx1"/>
                </a:solidFill>
                <a:latin typeface="Arial" charset="0"/>
                <a:ea typeface="Arial" charset="0"/>
                <a:cs typeface="Arial" charset="0"/>
              </a:defRPr>
            </a:lvl4pPr>
            <a:lvl5pPr marL="2054108" indent="-228234" defTabSz="914522" eaLnBrk="0" hangingPunct="0">
              <a:defRPr b="1">
                <a:solidFill>
                  <a:schemeClr val="tx1"/>
                </a:solidFill>
                <a:latin typeface="Arial" charset="0"/>
                <a:ea typeface="Arial" charset="0"/>
                <a:cs typeface="Arial" charset="0"/>
              </a:defRPr>
            </a:lvl5pPr>
            <a:lvl6pPr marL="2510577" indent="-228234" defTabSz="914522" eaLnBrk="0" fontAlgn="base" hangingPunct="0">
              <a:spcBef>
                <a:spcPct val="0"/>
              </a:spcBef>
              <a:spcAft>
                <a:spcPct val="0"/>
              </a:spcAft>
              <a:defRPr b="1">
                <a:solidFill>
                  <a:schemeClr val="tx1"/>
                </a:solidFill>
                <a:latin typeface="Arial" charset="0"/>
                <a:ea typeface="Arial" charset="0"/>
                <a:cs typeface="Arial" charset="0"/>
              </a:defRPr>
            </a:lvl6pPr>
            <a:lvl7pPr marL="2967045" indent="-228234" defTabSz="914522" eaLnBrk="0" fontAlgn="base" hangingPunct="0">
              <a:spcBef>
                <a:spcPct val="0"/>
              </a:spcBef>
              <a:spcAft>
                <a:spcPct val="0"/>
              </a:spcAft>
              <a:defRPr b="1">
                <a:solidFill>
                  <a:schemeClr val="tx1"/>
                </a:solidFill>
                <a:latin typeface="Arial" charset="0"/>
                <a:ea typeface="Arial" charset="0"/>
                <a:cs typeface="Arial" charset="0"/>
              </a:defRPr>
            </a:lvl7pPr>
            <a:lvl8pPr marL="3423514" indent="-228234" defTabSz="914522" eaLnBrk="0" fontAlgn="base" hangingPunct="0">
              <a:spcBef>
                <a:spcPct val="0"/>
              </a:spcBef>
              <a:spcAft>
                <a:spcPct val="0"/>
              </a:spcAft>
              <a:defRPr b="1">
                <a:solidFill>
                  <a:schemeClr val="tx1"/>
                </a:solidFill>
                <a:latin typeface="Arial" charset="0"/>
                <a:ea typeface="Arial" charset="0"/>
                <a:cs typeface="Arial" charset="0"/>
              </a:defRPr>
            </a:lvl8pPr>
            <a:lvl9pPr marL="3879982" indent="-228234" defTabSz="914522"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980EBFC3-AC49-D04C-BA52-B14AE82DA78B}" type="slidenum">
              <a:rPr lang="en-US" b="0"/>
              <a:pPr eaLnBrk="1" hangingPunct="1"/>
              <a:t>5</a:t>
            </a:fld>
            <a:endParaRPr lang="en-US" b="0"/>
          </a:p>
        </p:txBody>
      </p:sp>
      <p:sp>
        <p:nvSpPr>
          <p:cNvPr id="7577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305CC55-B991-9E4C-A2C6-0BA4B6AD43BA}" type="slidenum">
              <a:rPr lang="en-US"/>
              <a:pPr eaLnBrk="1" hangingPunct="1"/>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References:</a:t>
            </a:r>
          </a:p>
          <a:p>
            <a:r>
              <a:rPr lang="en-US">
                <a:latin typeface="Calibri" charset="0"/>
              </a:rPr>
              <a:t>Y. Yue, C. Burges. </a:t>
            </a:r>
            <a:r>
              <a:rPr lang="ja-JP" altLang="en-US">
                <a:latin typeface="Calibri" charset="0"/>
              </a:rPr>
              <a:t>“</a:t>
            </a:r>
            <a:r>
              <a:rPr lang="en-US">
                <a:latin typeface="Calibri" charset="0"/>
              </a:rPr>
              <a:t>On Using Simultaneous Perturbation Stochastic Approximation on Learning to Rank; and, the Empirical Optimality of LambdaRank.</a:t>
            </a:r>
            <a:r>
              <a:rPr lang="ja-JP" altLang="en-US">
                <a:latin typeface="Calibri" charset="0"/>
              </a:rPr>
              <a:t>”</a:t>
            </a:r>
            <a:r>
              <a:rPr lang="en-US">
                <a:latin typeface="Calibri" charset="0"/>
              </a:rPr>
              <a:t> Microsoft Research Technical Report, MSR-TR-2007-115, 2007.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References:</a:t>
            </a:r>
          </a:p>
          <a:p>
            <a:pPr>
              <a:buFontTx/>
              <a:buChar char="-"/>
            </a:pPr>
            <a:r>
              <a:rPr lang="en-US">
                <a:latin typeface="Calibri" charset="0"/>
              </a:rPr>
              <a:t>Y. Yue, T. Finley, F. Radlinski, T. Joachims. </a:t>
            </a:r>
            <a:r>
              <a:rPr lang="ja-JP" altLang="en-US">
                <a:latin typeface="Calibri" charset="0"/>
              </a:rPr>
              <a:t>“</a:t>
            </a:r>
            <a:r>
              <a:rPr lang="en-US">
                <a:latin typeface="Calibri" charset="0"/>
              </a:rPr>
              <a:t>A Support Vector Method for Optimizing Average Precision.</a:t>
            </a:r>
            <a:r>
              <a:rPr lang="ja-JP" altLang="en-US">
                <a:latin typeface="Calibri" charset="0"/>
              </a:rPr>
              <a:t>”</a:t>
            </a:r>
            <a:r>
              <a:rPr lang="en-US">
                <a:latin typeface="Calibri" charset="0"/>
              </a:rPr>
              <a:t> In Proceedings of SIGIR 2007. (http://projects.yisongyue.com/svmmap/)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References:</a:t>
            </a:r>
          </a:p>
          <a:p>
            <a:r>
              <a:rPr lang="en-US">
                <a:latin typeface="Calibri" charset="0"/>
              </a:rPr>
              <a:t>A Swaminathan, C. Mathew and D. Kirovski.  </a:t>
            </a:r>
            <a:r>
              <a:rPr lang="ja-JP" altLang="en-US">
                <a:latin typeface="Calibri" charset="0"/>
              </a:rPr>
              <a:t>“</a:t>
            </a:r>
            <a:r>
              <a:rPr lang="en-US">
                <a:latin typeface="Calibri" charset="0"/>
              </a:rPr>
              <a:t>Essential Pages.</a:t>
            </a:r>
            <a:r>
              <a:rPr lang="ja-JP" altLang="en-US">
                <a:latin typeface="Calibri" charset="0"/>
              </a:rPr>
              <a:t>”</a:t>
            </a:r>
            <a:r>
              <a:rPr lang="en-US">
                <a:latin typeface="Calibri" charset="0"/>
              </a:rPr>
              <a:t> MSR Technical Report, 2008.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B789017-7B04-184B-8634-E7FBF25BBF67}" type="slidenum">
              <a:rPr lang="en-US"/>
              <a:pPr/>
              <a:t>‹#›</a:t>
            </a:fld>
            <a:endParaRPr lang="en-US"/>
          </a:p>
        </p:txBody>
      </p:sp>
    </p:spTree>
    <p:extLst>
      <p:ext uri="{BB962C8B-B14F-4D97-AF65-F5344CB8AC3E}">
        <p14:creationId xmlns:p14="http://schemas.microsoft.com/office/powerpoint/2010/main" val="3434201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4508C46-7180-E742-8471-2C4484C9444F}" type="slidenum">
              <a:rPr lang="en-US"/>
              <a:pPr/>
              <a:t>‹#›</a:t>
            </a:fld>
            <a:endParaRPr lang="en-US"/>
          </a:p>
        </p:txBody>
      </p:sp>
    </p:spTree>
    <p:extLst>
      <p:ext uri="{BB962C8B-B14F-4D97-AF65-F5344CB8AC3E}">
        <p14:creationId xmlns:p14="http://schemas.microsoft.com/office/powerpoint/2010/main" val="3851556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0647741-6F37-F244-8F1C-E30B28024875}" type="slidenum">
              <a:rPr lang="en-US"/>
              <a:pPr/>
              <a:t>‹#›</a:t>
            </a:fld>
            <a:endParaRPr lang="en-US"/>
          </a:p>
        </p:txBody>
      </p:sp>
    </p:spTree>
    <p:extLst>
      <p:ext uri="{BB962C8B-B14F-4D97-AF65-F5344CB8AC3E}">
        <p14:creationId xmlns:p14="http://schemas.microsoft.com/office/powerpoint/2010/main" val="1466397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DC5B426-BBB1-8A44-8891-E76C14380116}" type="slidenum">
              <a:rPr lang="en-US"/>
              <a:pPr/>
              <a:t>‹#›</a:t>
            </a:fld>
            <a:endParaRPr lang="en-US"/>
          </a:p>
        </p:txBody>
      </p:sp>
    </p:spTree>
    <p:extLst>
      <p:ext uri="{BB962C8B-B14F-4D97-AF65-F5344CB8AC3E}">
        <p14:creationId xmlns:p14="http://schemas.microsoft.com/office/powerpoint/2010/main" val="2873255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F42F4B36-FF92-C34A-8B8A-D1F18C3C4B0E}" type="slidenum">
              <a:rPr lang="en-US"/>
              <a:pPr/>
              <a:t>‹#›</a:t>
            </a:fld>
            <a:endParaRPr lang="en-US"/>
          </a:p>
        </p:txBody>
      </p:sp>
    </p:spTree>
    <p:extLst>
      <p:ext uri="{BB962C8B-B14F-4D97-AF65-F5344CB8AC3E}">
        <p14:creationId xmlns:p14="http://schemas.microsoft.com/office/powerpoint/2010/main" val="274127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6B31310-9ABA-F646-96C1-7608C626E372}" type="slidenum">
              <a:rPr lang="en-US"/>
              <a:pPr/>
              <a:t>‹#›</a:t>
            </a:fld>
            <a:endParaRPr lang="en-US"/>
          </a:p>
        </p:txBody>
      </p:sp>
    </p:spTree>
    <p:extLst>
      <p:ext uri="{BB962C8B-B14F-4D97-AF65-F5344CB8AC3E}">
        <p14:creationId xmlns:p14="http://schemas.microsoft.com/office/powerpoint/2010/main" val="282916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D80F439-4D75-684E-BF91-B3ABE0723E74}" type="slidenum">
              <a:rPr lang="en-US"/>
              <a:pPr/>
              <a:t>‹#›</a:t>
            </a:fld>
            <a:endParaRPr lang="en-US"/>
          </a:p>
        </p:txBody>
      </p:sp>
    </p:spTree>
    <p:extLst>
      <p:ext uri="{BB962C8B-B14F-4D97-AF65-F5344CB8AC3E}">
        <p14:creationId xmlns:p14="http://schemas.microsoft.com/office/powerpoint/2010/main" val="2370383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9C3DB75-C092-A34D-9376-B9A4DC86B683}" type="slidenum">
              <a:rPr lang="en-US"/>
              <a:pPr/>
              <a:t>‹#›</a:t>
            </a:fld>
            <a:endParaRPr lang="en-US"/>
          </a:p>
        </p:txBody>
      </p:sp>
    </p:spTree>
    <p:extLst>
      <p:ext uri="{BB962C8B-B14F-4D97-AF65-F5344CB8AC3E}">
        <p14:creationId xmlns:p14="http://schemas.microsoft.com/office/powerpoint/2010/main" val="140250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D692F46-A715-FA48-BF18-D83CD4974BC3}" type="slidenum">
              <a:rPr lang="en-US"/>
              <a:pPr/>
              <a:t>‹#›</a:t>
            </a:fld>
            <a:endParaRPr lang="en-US"/>
          </a:p>
        </p:txBody>
      </p:sp>
    </p:spTree>
    <p:extLst>
      <p:ext uri="{BB962C8B-B14F-4D97-AF65-F5344CB8AC3E}">
        <p14:creationId xmlns:p14="http://schemas.microsoft.com/office/powerpoint/2010/main" val="347580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F0189E2-2846-7043-97F1-443EBEE9E96A}" type="slidenum">
              <a:rPr lang="en-US"/>
              <a:pPr/>
              <a:t>‹#›</a:t>
            </a:fld>
            <a:endParaRPr lang="en-US"/>
          </a:p>
        </p:txBody>
      </p:sp>
    </p:spTree>
    <p:extLst>
      <p:ext uri="{BB962C8B-B14F-4D97-AF65-F5344CB8AC3E}">
        <p14:creationId xmlns:p14="http://schemas.microsoft.com/office/powerpoint/2010/main" val="418999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9963EA1-26C0-CB4E-9D65-849166E14146}" type="slidenum">
              <a:rPr lang="en-US"/>
              <a:pPr/>
              <a:t>‹#›</a:t>
            </a:fld>
            <a:endParaRPr lang="en-US"/>
          </a:p>
        </p:txBody>
      </p:sp>
    </p:spTree>
    <p:extLst>
      <p:ext uri="{BB962C8B-B14F-4D97-AF65-F5344CB8AC3E}">
        <p14:creationId xmlns:p14="http://schemas.microsoft.com/office/powerpoint/2010/main" val="350836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CBC8AD4-3622-554B-BF4C-7CCF46D98BB8}" type="slidenum">
              <a:rPr lang="en-US"/>
              <a:pPr/>
              <a:t>‹#›</a:t>
            </a:fld>
            <a:endParaRPr lang="en-US"/>
          </a:p>
        </p:txBody>
      </p:sp>
    </p:spTree>
    <p:extLst>
      <p:ext uri="{BB962C8B-B14F-4D97-AF65-F5344CB8AC3E}">
        <p14:creationId xmlns:p14="http://schemas.microsoft.com/office/powerpoint/2010/main" val="235413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3DB179B-8DB1-BF4D-AE76-78BB51A6FA05}" type="slidenum">
              <a:rPr lang="en-US"/>
              <a:pPr/>
              <a:t>‹#›</a:t>
            </a:fld>
            <a:endParaRPr lang="en-US"/>
          </a:p>
        </p:txBody>
      </p:sp>
    </p:spTree>
    <p:extLst>
      <p:ext uri="{BB962C8B-B14F-4D97-AF65-F5344CB8AC3E}">
        <p14:creationId xmlns:p14="http://schemas.microsoft.com/office/powerpoint/2010/main" val="4840841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EB1ED17-AC81-D64C-A55E-CD4458FC6A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671" r:id="rId12"/>
    <p:sldLayoutId id="2147483670"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quation6.bin"/><Relationship Id="rId4"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1.wmf"/><Relationship Id="rId5" Type="http://schemas.openxmlformats.org/officeDocument/2006/relationships/oleObject" Target="../embeddings/oleObject4.bin"/><Relationship Id="rId6" Type="http://schemas.openxmlformats.org/officeDocument/2006/relationships/image" Target="../media/image12.wmf"/><Relationship Id="rId7" Type="http://schemas.openxmlformats.org/officeDocument/2006/relationships/oleObject" Target="../embeddings/Microsoft_Equation7.bin"/><Relationship Id="rId8" Type="http://schemas.openxmlformats.org/officeDocument/2006/relationships/image" Target="../media/image13.w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5.bin"/><Relationship Id="rId5" Type="http://schemas.openxmlformats.org/officeDocument/2006/relationships/image" Target="../media/image14.wmf"/><Relationship Id="rId6" Type="http://schemas.openxmlformats.org/officeDocument/2006/relationships/oleObject" Target="../embeddings/Microsoft_Equation8.bin"/><Relationship Id="rId7" Type="http://schemas.openxmlformats.org/officeDocument/2006/relationships/image" Target="../media/image15.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6.bin"/><Relationship Id="rId5" Type="http://schemas.openxmlformats.org/officeDocument/2006/relationships/image" Target="../media/image14.wmf"/><Relationship Id="rId6" Type="http://schemas.openxmlformats.org/officeDocument/2006/relationships/oleObject" Target="../embeddings/Microsoft_Equation9.bin"/><Relationship Id="rId7" Type="http://schemas.openxmlformats.org/officeDocument/2006/relationships/image" Target="../media/image15.emf"/><Relationship Id="rId8" Type="http://schemas.openxmlformats.org/officeDocument/2006/relationships/oleObject" Target="../embeddings/oleObject7.bin"/><Relationship Id="rId9" Type="http://schemas.openxmlformats.org/officeDocument/2006/relationships/image" Target="../media/image16.wmf"/><Relationship Id="rId10" Type="http://schemas.openxmlformats.org/officeDocument/2006/relationships/oleObject" Target="../embeddings/Microsoft_Excel_Chart10.xls"/><Relationship Id="rId11" Type="http://schemas.openxmlformats.org/officeDocument/2006/relationships/image" Target="../media/image17.png"/><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1" Type="http://schemas.openxmlformats.org/officeDocument/2006/relationships/image" Target="../media/image20.emf"/><Relationship Id="rId12" Type="http://schemas.openxmlformats.org/officeDocument/2006/relationships/oleObject" Target="../embeddings/Microsoft_Equation12.bin"/><Relationship Id="rId13" Type="http://schemas.openxmlformats.org/officeDocument/2006/relationships/image" Target="../media/image21.emf"/><Relationship Id="rId1" Type="http://schemas.openxmlformats.org/officeDocument/2006/relationships/vmlDrawing" Target="../drawings/vmlDrawing8.vml"/><Relationship Id="rId2" Type="http://schemas.openxmlformats.org/officeDocument/2006/relationships/slideLayout" Target="../slideLayouts/slideLayout13.xml"/><Relationship Id="rId3" Type="http://schemas.openxmlformats.org/officeDocument/2006/relationships/notesSlide" Target="../notesSlides/notesSlide6.xml"/><Relationship Id="rId4" Type="http://schemas.openxmlformats.org/officeDocument/2006/relationships/oleObject" Target="../embeddings/oleObject8.bin"/><Relationship Id="rId5" Type="http://schemas.openxmlformats.org/officeDocument/2006/relationships/image" Target="../media/image18.wmf"/><Relationship Id="rId6" Type="http://schemas.openxmlformats.org/officeDocument/2006/relationships/oleObject" Target="../embeddings/oleObject9.bin"/><Relationship Id="rId7" Type="http://schemas.openxmlformats.org/officeDocument/2006/relationships/image" Target="../media/image14.wmf"/><Relationship Id="rId8" Type="http://schemas.openxmlformats.org/officeDocument/2006/relationships/oleObject" Target="../embeddings/oleObject10.bin"/><Relationship Id="rId9" Type="http://schemas.openxmlformats.org/officeDocument/2006/relationships/image" Target="../media/image19.wmf"/><Relationship Id="rId10" Type="http://schemas.openxmlformats.org/officeDocument/2006/relationships/oleObject" Target="../embeddings/Microsoft_Equation1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quation13.bin"/><Relationship Id="rId4" Type="http://schemas.openxmlformats.org/officeDocument/2006/relationships/image" Target="../media/image22.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 Id="rId3"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 Id="rId3"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quation14.bin"/><Relationship Id="rId4" Type="http://schemas.openxmlformats.org/officeDocument/2006/relationships/image" Target="../media/image28.emf"/><Relationship Id="rId5" Type="http://schemas.openxmlformats.org/officeDocument/2006/relationships/oleObject" Target="../embeddings/Microsoft_Equation15.bin"/><Relationship Id="rId6" Type="http://schemas.openxmlformats.org/officeDocument/2006/relationships/image" Target="../media/image29.emf"/><Relationship Id="rId7" Type="http://schemas.openxmlformats.org/officeDocument/2006/relationships/oleObject" Target="../embeddings/Microsoft_Equation16.bin"/><Relationship Id="rId8" Type="http://schemas.openxmlformats.org/officeDocument/2006/relationships/image" Target="../media/image30.emf"/><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quation17.bin"/><Relationship Id="rId4" Type="http://schemas.openxmlformats.org/officeDocument/2006/relationships/image" Target="../media/image31.emf"/><Relationship Id="rId5" Type="http://schemas.openxmlformats.org/officeDocument/2006/relationships/oleObject" Target="../embeddings/Microsoft_Equation18.bin"/><Relationship Id="rId6" Type="http://schemas.openxmlformats.org/officeDocument/2006/relationships/image" Target="../media/image32.emf"/><Relationship Id="rId7" Type="http://schemas.openxmlformats.org/officeDocument/2006/relationships/oleObject" Target="../embeddings/Microsoft_Equation19.bin"/><Relationship Id="rId8" Type="http://schemas.openxmlformats.org/officeDocument/2006/relationships/image" Target="../media/image33.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34.wmf"/><Relationship Id="rId5" Type="http://schemas.openxmlformats.org/officeDocument/2006/relationships/oleObject" Target="../embeddings/oleObject12.bin"/><Relationship Id="rId6" Type="http://schemas.openxmlformats.org/officeDocument/2006/relationships/image" Target="../media/image35.wmf"/><Relationship Id="rId7" Type="http://schemas.openxmlformats.org/officeDocument/2006/relationships/oleObject" Target="../embeddings/oleObject13.bin"/><Relationship Id="rId8" Type="http://schemas.openxmlformats.org/officeDocument/2006/relationships/image" Target="../media/image36.wmf"/><Relationship Id="rId9" Type="http://schemas.openxmlformats.org/officeDocument/2006/relationships/oleObject" Target="../embeddings/Microsoft_Equation20.bin"/><Relationship Id="rId10" Type="http://schemas.openxmlformats.org/officeDocument/2006/relationships/image" Target="../media/image37.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Equation21.bin"/><Relationship Id="rId4" Type="http://schemas.openxmlformats.org/officeDocument/2006/relationships/image" Target="../media/image38.emf"/><Relationship Id="rId5" Type="http://schemas.openxmlformats.org/officeDocument/2006/relationships/oleObject" Target="../embeddings/Microsoft_Equation22.bin"/><Relationship Id="rId6" Type="http://schemas.openxmlformats.org/officeDocument/2006/relationships/image" Target="../media/image39.emf"/><Relationship Id="rId1" Type="http://schemas.openxmlformats.org/officeDocument/2006/relationships/vmlDrawing" Target="../drawings/vmlDrawing13.vml"/><Relationship Id="rId2"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oleObject" Target="../embeddings/Microsoft_Equation23.bin"/><Relationship Id="rId5" Type="http://schemas.openxmlformats.org/officeDocument/2006/relationships/image" Target="../media/image40.wmf"/><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1" Type="http://schemas.openxmlformats.org/officeDocument/2006/relationships/image" Target="../media/image45.wmf"/><Relationship Id="rId12" Type="http://schemas.openxmlformats.org/officeDocument/2006/relationships/oleObject" Target="../embeddings/Microsoft_Equation24.bin"/><Relationship Id="rId13" Type="http://schemas.openxmlformats.org/officeDocument/2006/relationships/image" Target="../media/image46.wmf"/><Relationship Id="rId1" Type="http://schemas.openxmlformats.org/officeDocument/2006/relationships/vmlDrawing" Target="../drawings/vmlDrawing15.vml"/><Relationship Id="rId2" Type="http://schemas.openxmlformats.org/officeDocument/2006/relationships/slideLayout" Target="../slideLayouts/slideLayout7.xml"/><Relationship Id="rId3" Type="http://schemas.openxmlformats.org/officeDocument/2006/relationships/notesSlide" Target="../notesSlides/notesSlide8.xml"/><Relationship Id="rId4" Type="http://schemas.openxmlformats.org/officeDocument/2006/relationships/oleObject" Target="../embeddings/oleObject14.bin"/><Relationship Id="rId5" Type="http://schemas.openxmlformats.org/officeDocument/2006/relationships/image" Target="../media/image43.wmf"/><Relationship Id="rId6" Type="http://schemas.openxmlformats.org/officeDocument/2006/relationships/oleObject" Target="../embeddings/oleObject15.bin"/><Relationship Id="rId7" Type="http://schemas.openxmlformats.org/officeDocument/2006/relationships/image" Target="../media/image14.wmf"/><Relationship Id="rId8" Type="http://schemas.openxmlformats.org/officeDocument/2006/relationships/oleObject" Target="../embeddings/oleObject16.bin"/><Relationship Id="rId9" Type="http://schemas.openxmlformats.org/officeDocument/2006/relationships/image" Target="../media/image44.wmf"/><Relationship Id="rId10" Type="http://schemas.openxmlformats.org/officeDocument/2006/relationships/oleObject" Target="../embeddings/oleObject17.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oleObject" Target="../embeddings/Microsoft_Equation25.bin"/><Relationship Id="rId5" Type="http://schemas.openxmlformats.org/officeDocument/2006/relationships/image" Target="../media/image49.wmf"/><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51.png"/><Relationship Id="rId5" Type="http://schemas.openxmlformats.org/officeDocument/2006/relationships/oleObject" Target="../embeddings/Microsoft_Equation26.bin"/><Relationship Id="rId6" Type="http://schemas.openxmlformats.org/officeDocument/2006/relationships/image" Target="../media/image49.wmf"/><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51.png"/><Relationship Id="rId5" Type="http://schemas.openxmlformats.org/officeDocument/2006/relationships/oleObject" Target="../embeddings/Microsoft_Equation27.bin"/><Relationship Id="rId6" Type="http://schemas.openxmlformats.org/officeDocument/2006/relationships/image" Target="../media/image49.wmf"/><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51.png"/><Relationship Id="rId5" Type="http://schemas.openxmlformats.org/officeDocument/2006/relationships/oleObject" Target="../embeddings/Microsoft_Equation28.bin"/><Relationship Id="rId6" Type="http://schemas.openxmlformats.org/officeDocument/2006/relationships/image" Target="../media/image49.wmf"/><Relationship Id="rId1" Type="http://schemas.openxmlformats.org/officeDocument/2006/relationships/vmlDrawing" Target="../drawings/vmlDrawing19.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51.png"/><Relationship Id="rId5" Type="http://schemas.openxmlformats.org/officeDocument/2006/relationships/oleObject" Target="../embeddings/Microsoft_Equation29.bin"/><Relationship Id="rId6" Type="http://schemas.openxmlformats.org/officeDocument/2006/relationships/image" Target="../media/image49.wmf"/><Relationship Id="rId1" Type="http://schemas.openxmlformats.org/officeDocument/2006/relationships/vmlDrawing" Target="../drawings/vmlDrawing20.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51.png"/><Relationship Id="rId5" Type="http://schemas.openxmlformats.org/officeDocument/2006/relationships/oleObject" Target="../embeddings/Microsoft_Equation30.bin"/><Relationship Id="rId6" Type="http://schemas.openxmlformats.org/officeDocument/2006/relationships/image" Target="../media/image49.wmf"/><Relationship Id="rId1" Type="http://schemas.openxmlformats.org/officeDocument/2006/relationships/vmlDrawing" Target="../drawings/vmlDrawing21.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Excel_97_-_2004_Worksheet31.xls"/><Relationship Id="rId4" Type="http://schemas.openxmlformats.org/officeDocument/2006/relationships/image" Target="../media/image52.emf"/><Relationship Id="rId1" Type="http://schemas.openxmlformats.org/officeDocument/2006/relationships/vmlDrawing" Target="../drawings/vmlDrawing22.vml"/><Relationship Id="rId2"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 Id="rId3" Type="http://schemas.openxmlformats.org/officeDocument/2006/relationships/image" Target="../media/image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 Id="rId3" Type="http://schemas.openxmlformats.org/officeDocument/2006/relationships/image" Target="../media/image5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 Id="rId3" Type="http://schemas.openxmlformats.org/officeDocument/2006/relationships/image" Target="../media/image5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 Id="rId3" Type="http://schemas.openxmlformats.org/officeDocument/2006/relationships/image" Target="../media/image5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 Id="rId3" Type="http://schemas.openxmlformats.org/officeDocument/2006/relationships/image" Target="../media/image5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 Id="rId3" Type="http://schemas.openxmlformats.org/officeDocument/2006/relationships/image" Target="../media/image5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56.wmf"/><Relationship Id="rId5" Type="http://schemas.openxmlformats.org/officeDocument/2006/relationships/oleObject" Target="../embeddings/Microsoft_Equation32.bin"/><Relationship Id="rId6" Type="http://schemas.openxmlformats.org/officeDocument/2006/relationships/image" Target="../media/image57.emf"/><Relationship Id="rId1" Type="http://schemas.openxmlformats.org/officeDocument/2006/relationships/vmlDrawing" Target="../drawings/vmlDrawing23.vml"/><Relationship Id="rId2"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Equation33.bin"/><Relationship Id="rId4" Type="http://schemas.openxmlformats.org/officeDocument/2006/relationships/image" Target="../media/image58.emf"/><Relationship Id="rId1" Type="http://schemas.openxmlformats.org/officeDocument/2006/relationships/vmlDrawing" Target="../drawings/vmlDrawing24.vml"/><Relationship Id="rId2"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Equation34.bin"/><Relationship Id="rId4" Type="http://schemas.openxmlformats.org/officeDocument/2006/relationships/image" Target="../media/image59.emf"/><Relationship Id="rId5" Type="http://schemas.openxmlformats.org/officeDocument/2006/relationships/oleObject" Target="../embeddings/Microsoft_Equation35.bin"/><Relationship Id="rId6" Type="http://schemas.openxmlformats.org/officeDocument/2006/relationships/image" Target="../media/image60.emf"/><Relationship Id="rId1" Type="http://schemas.openxmlformats.org/officeDocument/2006/relationships/vmlDrawing" Target="../drawings/vmlDrawing25.vml"/><Relationship Id="rId2"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Excel_Chart36.xls"/><Relationship Id="rId4" Type="http://schemas.openxmlformats.org/officeDocument/2006/relationships/image" Target="../media/image61.emf"/><Relationship Id="rId1" Type="http://schemas.openxmlformats.org/officeDocument/2006/relationships/vmlDrawing" Target="../drawings/vmlDrawing26.vml"/><Relationship Id="rId2"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Microsoft_Equation37.bin"/><Relationship Id="rId4" Type="http://schemas.openxmlformats.org/officeDocument/2006/relationships/image" Target="../media/image63.emf"/><Relationship Id="rId5" Type="http://schemas.openxmlformats.org/officeDocument/2006/relationships/oleObject" Target="../embeddings/Microsoft_Equation38.bin"/><Relationship Id="rId6" Type="http://schemas.openxmlformats.org/officeDocument/2006/relationships/image" Target="../media/image64.emf"/><Relationship Id="rId1" Type="http://schemas.openxmlformats.org/officeDocument/2006/relationships/vmlDrawing" Target="../drawings/vmlDrawing27.vml"/><Relationship Id="rId2"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Microsoft_Equation39.bin"/><Relationship Id="rId4" Type="http://schemas.openxmlformats.org/officeDocument/2006/relationships/image" Target="../media/image65.emf"/><Relationship Id="rId5" Type="http://schemas.openxmlformats.org/officeDocument/2006/relationships/oleObject" Target="../embeddings/Microsoft_Equation40.bin"/><Relationship Id="rId6" Type="http://schemas.openxmlformats.org/officeDocument/2006/relationships/image" Target="../media/image63.e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11.wmf"/><Relationship Id="rId5" Type="http://schemas.openxmlformats.org/officeDocument/2006/relationships/oleObject" Target="../embeddings/Microsoft_Equation41.bin"/><Relationship Id="rId6" Type="http://schemas.openxmlformats.org/officeDocument/2006/relationships/image" Target="../media/image66.emf"/><Relationship Id="rId1" Type="http://schemas.openxmlformats.org/officeDocument/2006/relationships/vmlDrawing" Target="../drawings/vmlDrawing29.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11.wmf"/><Relationship Id="rId5" Type="http://schemas.openxmlformats.org/officeDocument/2006/relationships/oleObject" Target="../embeddings/Microsoft_Equation42.bin"/><Relationship Id="rId6" Type="http://schemas.openxmlformats.org/officeDocument/2006/relationships/image" Target="../media/image67.emf"/><Relationship Id="rId7" Type="http://schemas.openxmlformats.org/officeDocument/2006/relationships/oleObject" Target="../embeddings/Microsoft_Equation43.bin"/><Relationship Id="rId8" Type="http://schemas.openxmlformats.org/officeDocument/2006/relationships/image" Target="../media/image68.emf"/><Relationship Id="rId1" Type="http://schemas.openxmlformats.org/officeDocument/2006/relationships/vmlDrawing" Target="../drawings/vmlDrawing30.vml"/><Relationship Id="rId2"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image" Target="../media/image4.emf"/><Relationship Id="rId5" Type="http://schemas.openxmlformats.org/officeDocument/2006/relationships/oleObject" Target="../embeddings/Microsoft_Equation3.bin"/><Relationship Id="rId6" Type="http://schemas.openxmlformats.org/officeDocument/2006/relationships/image" Target="../media/image5.emf"/><Relationship Id="rId7" Type="http://schemas.openxmlformats.org/officeDocument/2006/relationships/oleObject" Target="../embeddings/Microsoft_Equation4.bin"/><Relationship Id="rId8"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quation5.bin"/><Relationship Id="rId4" Type="http://schemas.openxmlformats.org/officeDocument/2006/relationships/image" Target="../media/image7.emf"/><Relationship Id="rId5" Type="http://schemas.openxmlformats.org/officeDocument/2006/relationships/oleObject" Target="../embeddings/oleObject1.bin"/><Relationship Id="rId6" Type="http://schemas.openxmlformats.org/officeDocument/2006/relationships/image" Target="../media/image8.wmf"/><Relationship Id="rId7" Type="http://schemas.openxmlformats.org/officeDocument/2006/relationships/oleObject" Target="../embeddings/oleObject2.bin"/><Relationship Id="rId8" Type="http://schemas.openxmlformats.org/officeDocument/2006/relationships/image" Target="../media/image9.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304800" y="1066800"/>
            <a:ext cx="8534400" cy="2133600"/>
          </a:xfrm>
        </p:spPr>
        <p:txBody>
          <a:bodyPr/>
          <a:lstStyle/>
          <a:p>
            <a:pPr eaLnBrk="1" hangingPunct="1"/>
            <a:r>
              <a:rPr lang="en-US" sz="3800" dirty="0" smtClean="0">
                <a:latin typeface="Arial" charset="0"/>
              </a:rPr>
              <a:t>An Introduction to Structural SVMs and its Application to Information Retrieval</a:t>
            </a:r>
            <a:endParaRPr lang="en-US" sz="3800" dirty="0">
              <a:latin typeface="Arial" charset="0"/>
            </a:endParaRPr>
          </a:p>
        </p:txBody>
      </p:sp>
      <p:sp>
        <p:nvSpPr>
          <p:cNvPr id="14339" name="Rectangle 3"/>
          <p:cNvSpPr>
            <a:spLocks noGrp="1" noChangeArrowheads="1"/>
          </p:cNvSpPr>
          <p:nvPr>
            <p:ph type="subTitle" idx="1"/>
          </p:nvPr>
        </p:nvSpPr>
        <p:spPr>
          <a:xfrm>
            <a:off x="914400" y="3429000"/>
            <a:ext cx="7315200" cy="2895600"/>
          </a:xfrm>
        </p:spPr>
        <p:txBody>
          <a:bodyPr/>
          <a:lstStyle/>
          <a:p>
            <a:pPr eaLnBrk="1" hangingPunct="1"/>
            <a:endParaRPr lang="en-US" sz="1800" i="1" dirty="0">
              <a:latin typeface="Arial" charset="0"/>
            </a:endParaRPr>
          </a:p>
          <a:p>
            <a:pPr eaLnBrk="1" hangingPunct="1"/>
            <a:endParaRPr lang="en-US" sz="1800" i="1" dirty="0">
              <a:latin typeface="Arial" charset="0"/>
            </a:endParaRPr>
          </a:p>
          <a:p>
            <a:pPr eaLnBrk="1" hangingPunct="1"/>
            <a:r>
              <a:rPr lang="en-US" dirty="0">
                <a:latin typeface="Arial" charset="0"/>
              </a:rPr>
              <a:t>Yisong Yue</a:t>
            </a:r>
          </a:p>
          <a:p>
            <a:pPr eaLnBrk="1" hangingPunct="1"/>
            <a:r>
              <a:rPr lang="en-US" sz="2800" dirty="0" smtClean="0">
                <a:latin typeface="Arial" charset="0"/>
              </a:rPr>
              <a:t>Carnegie Mellon University</a:t>
            </a:r>
            <a:endParaRPr lang="en-US" sz="2800" dirty="0">
              <a:latin typeface="Arial" charset="0"/>
            </a:endParaRPr>
          </a:p>
          <a:p>
            <a:pPr eaLnBrk="1" hangingPunct="1"/>
            <a:endParaRPr lang="en-US" sz="1800" dirty="0">
              <a:latin typeface="Arial" charset="0"/>
            </a:endParaRPr>
          </a:p>
          <a:p>
            <a:pPr eaLnBrk="1" hangingPunct="1"/>
            <a:endParaRPr lang="en-US" sz="1800" dirty="0">
              <a:latin typeface="Arial" charset="0"/>
            </a:endParaRPr>
          </a:p>
          <a:p>
            <a:pPr eaLnBrk="1" hangingPunct="1"/>
            <a:endParaRPr lang="en-US" sz="1800"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304800" y="274638"/>
            <a:ext cx="8534400" cy="1143000"/>
          </a:xfrm>
        </p:spPr>
        <p:txBody>
          <a:bodyPr/>
          <a:lstStyle/>
          <a:p>
            <a:r>
              <a:rPr lang="en-US" sz="3600" dirty="0" smtClean="0">
                <a:latin typeface="Arial" charset="0"/>
              </a:rPr>
              <a:t>Structured Prediction Learning </a:t>
            </a:r>
            <a:r>
              <a:rPr lang="en-US" sz="3600" dirty="0">
                <a:latin typeface="Arial" charset="0"/>
              </a:rPr>
              <a:t>Problem</a:t>
            </a:r>
          </a:p>
        </p:txBody>
      </p:sp>
      <p:sp>
        <p:nvSpPr>
          <p:cNvPr id="4100" name="Content Placeholder 2"/>
          <p:cNvSpPr>
            <a:spLocks noGrp="1"/>
          </p:cNvSpPr>
          <p:nvPr>
            <p:ph idx="1"/>
          </p:nvPr>
        </p:nvSpPr>
        <p:spPr>
          <a:xfrm>
            <a:off x="457200" y="1447800"/>
            <a:ext cx="8229600" cy="4953000"/>
          </a:xfrm>
        </p:spPr>
        <p:txBody>
          <a:bodyPr/>
          <a:lstStyle/>
          <a:p>
            <a:r>
              <a:rPr lang="en-US" sz="2800" b="1" dirty="0">
                <a:latin typeface="Arial" charset="0"/>
              </a:rPr>
              <a:t>Efficient Inference/Prediction</a:t>
            </a:r>
            <a:r>
              <a:rPr lang="en-US" sz="2800" dirty="0">
                <a:latin typeface="Arial" charset="0"/>
              </a:rPr>
              <a:t> </a:t>
            </a:r>
          </a:p>
          <a:p>
            <a:endParaRPr lang="en-US" sz="3600" dirty="0">
              <a:latin typeface="Arial" charset="0"/>
            </a:endParaRPr>
          </a:p>
          <a:p>
            <a:pPr lvl="1"/>
            <a:r>
              <a:rPr lang="en-US" sz="2400" dirty="0">
                <a:latin typeface="Arial" charset="0"/>
              </a:rPr>
              <a:t>Viterbi in sequence labeling</a:t>
            </a:r>
          </a:p>
          <a:p>
            <a:pPr lvl="1"/>
            <a:r>
              <a:rPr lang="en-US" sz="2400" dirty="0">
                <a:latin typeface="Arial" charset="0"/>
              </a:rPr>
              <a:t>CKY Parser for parse trees</a:t>
            </a:r>
          </a:p>
          <a:p>
            <a:pPr lvl="1"/>
            <a:r>
              <a:rPr lang="en-US" sz="2400" dirty="0">
                <a:latin typeface="Arial" charset="0"/>
              </a:rPr>
              <a:t>Belief Propagation for Markov random fields</a:t>
            </a:r>
          </a:p>
          <a:p>
            <a:pPr lvl="1"/>
            <a:r>
              <a:rPr lang="en-US" sz="2400" dirty="0">
                <a:latin typeface="Arial" charset="0"/>
              </a:rPr>
              <a:t>Sorting for </a:t>
            </a:r>
            <a:r>
              <a:rPr lang="en-US" sz="2400" dirty="0" smtClean="0">
                <a:latin typeface="Arial" charset="0"/>
              </a:rPr>
              <a:t>ranking</a:t>
            </a:r>
            <a:endParaRPr lang="en-US" sz="1000" dirty="0">
              <a:latin typeface="Arial" charset="0"/>
            </a:endParaRPr>
          </a:p>
          <a:p>
            <a:endParaRPr lang="en-US" sz="500" dirty="0">
              <a:latin typeface="Arial" charset="0"/>
            </a:endParaRPr>
          </a:p>
          <a:p>
            <a:r>
              <a:rPr lang="en-US" sz="2800" b="1" dirty="0">
                <a:latin typeface="Arial" charset="0"/>
              </a:rPr>
              <a:t>Efficient Learning/Training</a:t>
            </a:r>
            <a:r>
              <a:rPr lang="en-US" sz="2800" dirty="0">
                <a:latin typeface="Arial" charset="0"/>
              </a:rPr>
              <a:t> </a:t>
            </a:r>
            <a:r>
              <a:rPr lang="en-US" sz="2800" dirty="0" smtClean="0">
                <a:latin typeface="Arial" charset="0"/>
              </a:rPr>
              <a:t> </a:t>
            </a:r>
          </a:p>
          <a:p>
            <a:pPr lvl="1"/>
            <a:r>
              <a:rPr lang="en-US" sz="2400" dirty="0">
                <a:latin typeface="Arial" charset="0"/>
              </a:rPr>
              <a:t>L</a:t>
            </a:r>
            <a:r>
              <a:rPr lang="en-US" sz="2400" dirty="0" smtClean="0">
                <a:latin typeface="Arial" charset="0"/>
              </a:rPr>
              <a:t>earn </a:t>
            </a:r>
            <a:r>
              <a:rPr lang="en-US" sz="2400" dirty="0">
                <a:latin typeface="Arial" charset="0"/>
              </a:rPr>
              <a:t>parameters </a:t>
            </a:r>
            <a:r>
              <a:rPr lang="en-US" sz="2400" i="1" dirty="0">
                <a:latin typeface="Arial" charset="0"/>
              </a:rPr>
              <a:t>w</a:t>
            </a:r>
            <a:r>
              <a:rPr lang="en-US" sz="2400" dirty="0">
                <a:latin typeface="Arial" charset="0"/>
              </a:rPr>
              <a:t> from training data {</a:t>
            </a:r>
            <a:r>
              <a:rPr lang="en-US" sz="2400" b="1" dirty="0" err="1">
                <a:latin typeface="Arial" charset="0"/>
              </a:rPr>
              <a:t>x</a:t>
            </a:r>
            <a:r>
              <a:rPr lang="en-US" sz="2400" baseline="-25000" dirty="0" err="1">
                <a:latin typeface="Arial" charset="0"/>
              </a:rPr>
              <a:t>i</a:t>
            </a:r>
            <a:r>
              <a:rPr lang="en-US" sz="2400" dirty="0" err="1">
                <a:latin typeface="Arial" charset="0"/>
              </a:rPr>
              <a:t>,</a:t>
            </a:r>
            <a:r>
              <a:rPr lang="en-US" sz="2400" b="1" dirty="0" err="1">
                <a:latin typeface="Arial" charset="0"/>
              </a:rPr>
              <a:t>y</a:t>
            </a:r>
            <a:r>
              <a:rPr lang="en-US" sz="2400" baseline="-25000" dirty="0" err="1">
                <a:latin typeface="Arial" charset="0"/>
              </a:rPr>
              <a:t>i</a:t>
            </a:r>
            <a:r>
              <a:rPr lang="en-US" sz="2400" dirty="0">
                <a:latin typeface="Arial" charset="0"/>
              </a:rPr>
              <a:t>}</a:t>
            </a:r>
            <a:r>
              <a:rPr lang="en-US" sz="2400" baseline="-25000" dirty="0" err="1">
                <a:latin typeface="Arial" charset="0"/>
              </a:rPr>
              <a:t>i</a:t>
            </a:r>
            <a:r>
              <a:rPr lang="en-US" sz="2400" baseline="-25000" dirty="0">
                <a:latin typeface="Arial" charset="0"/>
              </a:rPr>
              <a:t>=1..N</a:t>
            </a:r>
            <a:r>
              <a:rPr lang="en-US" sz="2400" dirty="0">
                <a:latin typeface="Arial" charset="0"/>
              </a:rPr>
              <a:t> </a:t>
            </a:r>
            <a:endParaRPr lang="en-US" sz="500" dirty="0">
              <a:latin typeface="Arial" charset="0"/>
            </a:endParaRPr>
          </a:p>
          <a:p>
            <a:pPr lvl="1"/>
            <a:r>
              <a:rPr lang="en-US" sz="2400" dirty="0">
                <a:latin typeface="Arial" charset="0"/>
              </a:rPr>
              <a:t>Solution: use Structural SVM framework</a:t>
            </a:r>
          </a:p>
          <a:p>
            <a:pPr lvl="1"/>
            <a:r>
              <a:rPr lang="en-US" sz="2400" dirty="0">
                <a:latin typeface="Arial" charset="0"/>
              </a:rPr>
              <a:t>Can also use </a:t>
            </a:r>
            <a:r>
              <a:rPr lang="en-US" sz="2400" dirty="0" err="1">
                <a:latin typeface="Arial" charset="0"/>
              </a:rPr>
              <a:t>Perceptrons</a:t>
            </a:r>
            <a:r>
              <a:rPr lang="en-US" sz="2400" dirty="0">
                <a:latin typeface="Arial" charset="0"/>
              </a:rPr>
              <a:t>, CRFs, MEMMs, M</a:t>
            </a:r>
            <a:r>
              <a:rPr lang="en-US" sz="2400" baseline="30000" dirty="0">
                <a:latin typeface="Arial" charset="0"/>
              </a:rPr>
              <a:t>3</a:t>
            </a:r>
            <a:r>
              <a:rPr lang="en-US" sz="2400" dirty="0">
                <a:latin typeface="Arial" charset="0"/>
              </a:rPr>
              <a:t>Ns etc.</a:t>
            </a:r>
          </a:p>
        </p:txBody>
      </p:sp>
      <p:graphicFrame>
        <p:nvGraphicFramePr>
          <p:cNvPr id="4098" name="Object 3"/>
          <p:cNvGraphicFramePr>
            <a:graphicFrameLocks noChangeAspect="1"/>
          </p:cNvGraphicFramePr>
          <p:nvPr>
            <p:extLst>
              <p:ext uri="{D42A27DB-BD31-4B8C-83A1-F6EECF244321}">
                <p14:modId xmlns:p14="http://schemas.microsoft.com/office/powerpoint/2010/main" val="3330018590"/>
              </p:ext>
            </p:extLst>
          </p:nvPr>
        </p:nvGraphicFramePr>
        <p:xfrm>
          <a:off x="2911475" y="1973262"/>
          <a:ext cx="3559175" cy="693738"/>
        </p:xfrm>
        <a:graphic>
          <a:graphicData uri="http://schemas.openxmlformats.org/presentationml/2006/ole">
            <mc:AlternateContent xmlns:mc="http://schemas.openxmlformats.org/markup-compatibility/2006">
              <mc:Choice xmlns:v="urn:schemas-microsoft-com:vml" Requires="v">
                <p:oleObj spid="_x0000_s4303" name="Equation" r:id="rId3" imgW="1689100" imgH="330200" progId="Equation.3">
                  <p:embed/>
                </p:oleObj>
              </mc:Choice>
              <mc:Fallback>
                <p:oleObj name="Equation" r:id="rId3" imgW="1689100" imgH="330200" progId="Equation.3">
                  <p:embed/>
                  <p:pic>
                    <p:nvPicPr>
                      <p:cNvPr id="0" name="Object 3"/>
                      <p:cNvPicPr>
                        <a:picLocks noChangeAspect="1" noChangeArrowheads="1"/>
                      </p:cNvPicPr>
                      <p:nvPr/>
                    </p:nvPicPr>
                    <p:blipFill>
                      <a:blip r:embed="rId4"/>
                      <a:srcRect/>
                      <a:stretch>
                        <a:fillRect/>
                      </a:stretch>
                    </p:blipFill>
                    <p:spPr bwMode="auto">
                      <a:xfrm>
                        <a:off x="2911475" y="1973262"/>
                        <a:ext cx="3559175" cy="693738"/>
                      </a:xfrm>
                      <a:prstGeom prst="rect">
                        <a:avLst/>
                      </a:prstGeom>
                      <a:noFill/>
                      <a:ln w="9525">
                        <a:solidFill>
                          <a:schemeClr val="tx1"/>
                        </a:solidFill>
                        <a:miter lim="800000"/>
                        <a:headEnd/>
                        <a:tailEnd/>
                      </a:ln>
                      <a:effec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0">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idx="4294967295"/>
          </p:nvPr>
        </p:nvSpPr>
        <p:spPr/>
        <p:txBody>
          <a:bodyPr/>
          <a:lstStyle/>
          <a:p>
            <a:pPr eaLnBrk="1" hangingPunct="1"/>
            <a:r>
              <a:rPr lang="en-US">
                <a:latin typeface="Arial" charset="0"/>
              </a:rPr>
              <a:t>Conventional SVMs</a:t>
            </a:r>
          </a:p>
        </p:txBody>
      </p:sp>
      <p:sp>
        <p:nvSpPr>
          <p:cNvPr id="2054" name="Rectangle 3"/>
          <p:cNvSpPr>
            <a:spLocks noGrp="1" noChangeArrowheads="1"/>
          </p:cNvSpPr>
          <p:nvPr>
            <p:ph type="body" sz="half" idx="4294967295"/>
          </p:nvPr>
        </p:nvSpPr>
        <p:spPr>
          <a:xfrm>
            <a:off x="457200" y="1600200"/>
            <a:ext cx="8077200" cy="4953000"/>
          </a:xfrm>
        </p:spPr>
        <p:txBody>
          <a:bodyPr/>
          <a:lstStyle/>
          <a:p>
            <a:pPr eaLnBrk="1" hangingPunct="1"/>
            <a:r>
              <a:rPr lang="en-US" sz="2400" dirty="0">
                <a:latin typeface="Arial" charset="0"/>
              </a:rPr>
              <a:t>Input: x (high dimensional point)</a:t>
            </a:r>
          </a:p>
          <a:p>
            <a:pPr eaLnBrk="1" hangingPunct="1"/>
            <a:r>
              <a:rPr lang="en-US" sz="2400" dirty="0">
                <a:latin typeface="Arial" charset="0"/>
              </a:rPr>
              <a:t>Target: y (either +1 or -1)</a:t>
            </a:r>
          </a:p>
          <a:p>
            <a:pPr eaLnBrk="1" hangingPunct="1"/>
            <a:r>
              <a:rPr lang="en-US" sz="2400" dirty="0">
                <a:latin typeface="Arial" charset="0"/>
              </a:rPr>
              <a:t>Prediction: sign(</a:t>
            </a:r>
            <a:r>
              <a:rPr lang="en-US" sz="2400" i="1" dirty="0" err="1">
                <a:latin typeface="Arial" charset="0"/>
              </a:rPr>
              <a:t>w</a:t>
            </a:r>
            <a:r>
              <a:rPr lang="en-US" sz="2400" i="1" baseline="30000" dirty="0" err="1">
                <a:latin typeface="Arial" charset="0"/>
              </a:rPr>
              <a:t>T</a:t>
            </a:r>
            <a:r>
              <a:rPr lang="en-US" sz="2400" i="1" dirty="0" err="1">
                <a:latin typeface="Arial" charset="0"/>
              </a:rPr>
              <a:t>x</a:t>
            </a:r>
            <a:r>
              <a:rPr lang="en-US" sz="2400" i="1" dirty="0">
                <a:latin typeface="Arial" charset="0"/>
              </a:rPr>
              <a:t>)</a:t>
            </a:r>
            <a:endParaRPr lang="en-US" sz="2400" dirty="0">
              <a:latin typeface="Arial" charset="0"/>
            </a:endParaRPr>
          </a:p>
          <a:p>
            <a:pPr eaLnBrk="1" hangingPunct="1">
              <a:spcBef>
                <a:spcPct val="0"/>
              </a:spcBef>
              <a:buFontTx/>
              <a:buNone/>
            </a:pPr>
            <a:endParaRPr lang="en-US" sz="1600" i="1" dirty="0" smtClean="0">
              <a:latin typeface="Arial" charset="0"/>
            </a:endParaRPr>
          </a:p>
          <a:p>
            <a:pPr eaLnBrk="1" hangingPunct="1">
              <a:spcBef>
                <a:spcPct val="0"/>
              </a:spcBef>
              <a:buFontTx/>
              <a:buNone/>
            </a:pPr>
            <a:endParaRPr lang="en-US" sz="1600" i="1" dirty="0">
              <a:latin typeface="Arial" charset="0"/>
            </a:endParaRPr>
          </a:p>
          <a:p>
            <a:pPr eaLnBrk="1" hangingPunct="1">
              <a:spcBef>
                <a:spcPct val="0"/>
              </a:spcBef>
            </a:pPr>
            <a:r>
              <a:rPr lang="en-US" sz="2400" dirty="0">
                <a:latin typeface="Arial" charset="0"/>
              </a:rPr>
              <a:t>Training: </a:t>
            </a:r>
          </a:p>
          <a:p>
            <a:pPr eaLnBrk="1" hangingPunct="1">
              <a:spcBef>
                <a:spcPct val="0"/>
              </a:spcBef>
            </a:pPr>
            <a:endParaRPr lang="en-US" sz="2000" dirty="0">
              <a:latin typeface="Arial" charset="0"/>
            </a:endParaRPr>
          </a:p>
          <a:p>
            <a:pPr marL="0" indent="0" eaLnBrk="1" hangingPunct="1">
              <a:spcBef>
                <a:spcPct val="0"/>
              </a:spcBef>
              <a:buNone/>
            </a:pPr>
            <a:endParaRPr lang="en-US" sz="2000" dirty="0">
              <a:latin typeface="Arial" charset="0"/>
            </a:endParaRPr>
          </a:p>
          <a:p>
            <a:pPr eaLnBrk="1" hangingPunct="1">
              <a:spcBef>
                <a:spcPct val="0"/>
              </a:spcBef>
            </a:pPr>
            <a:endParaRPr lang="en-US" sz="1600" dirty="0">
              <a:latin typeface="Arial" charset="0"/>
            </a:endParaRPr>
          </a:p>
          <a:p>
            <a:pPr eaLnBrk="1" hangingPunct="1">
              <a:spcBef>
                <a:spcPct val="0"/>
              </a:spcBef>
              <a:buFontTx/>
              <a:buNone/>
            </a:pPr>
            <a:r>
              <a:rPr lang="en-US" sz="2400" dirty="0">
                <a:latin typeface="Arial" charset="0"/>
              </a:rPr>
              <a:t>		subject to:</a:t>
            </a:r>
          </a:p>
          <a:p>
            <a:pPr eaLnBrk="1" hangingPunct="1">
              <a:spcBef>
                <a:spcPct val="0"/>
              </a:spcBef>
              <a:buFontTx/>
              <a:buNone/>
            </a:pPr>
            <a:endParaRPr lang="en-US" sz="1600" dirty="0">
              <a:latin typeface="Arial" charset="0"/>
            </a:endParaRPr>
          </a:p>
          <a:p>
            <a:pPr eaLnBrk="1" hangingPunct="1">
              <a:spcBef>
                <a:spcPct val="0"/>
              </a:spcBef>
              <a:buFontTx/>
              <a:buNone/>
            </a:pPr>
            <a:endParaRPr lang="en-US" sz="500" dirty="0">
              <a:latin typeface="Arial" charset="0"/>
            </a:endParaRPr>
          </a:p>
          <a:p>
            <a:pPr eaLnBrk="1" hangingPunct="1">
              <a:spcBef>
                <a:spcPct val="0"/>
              </a:spcBef>
              <a:buFontTx/>
              <a:buNone/>
            </a:pPr>
            <a:endParaRPr lang="en-US" sz="500" dirty="0" smtClean="0">
              <a:latin typeface="Arial" charset="0"/>
            </a:endParaRPr>
          </a:p>
          <a:p>
            <a:pPr eaLnBrk="1" hangingPunct="1">
              <a:spcBef>
                <a:spcPct val="0"/>
              </a:spcBef>
              <a:buFontTx/>
              <a:buNone/>
            </a:pPr>
            <a:endParaRPr lang="en-US" sz="500" dirty="0">
              <a:latin typeface="Arial" charset="0"/>
            </a:endParaRPr>
          </a:p>
          <a:p>
            <a:pPr eaLnBrk="1" hangingPunct="1">
              <a:spcBef>
                <a:spcPct val="0"/>
              </a:spcBef>
              <a:buFontTx/>
              <a:buNone/>
            </a:pPr>
            <a:endParaRPr lang="en-US" sz="500" dirty="0">
              <a:latin typeface="Arial" charset="0"/>
            </a:endParaRPr>
          </a:p>
          <a:p>
            <a:pPr eaLnBrk="1" hangingPunct="1"/>
            <a:r>
              <a:rPr lang="en-US" sz="2400" b="1" dirty="0">
                <a:latin typeface="Arial" charset="0"/>
              </a:rPr>
              <a:t>The sum of slacks        </a:t>
            </a:r>
            <a:r>
              <a:rPr lang="en-US" sz="2400" b="1" dirty="0" smtClean="0">
                <a:latin typeface="Arial" charset="0"/>
              </a:rPr>
              <a:t> upper bounds the </a:t>
            </a:r>
            <a:r>
              <a:rPr lang="en-US" sz="2400" b="1" dirty="0">
                <a:latin typeface="Arial" charset="0"/>
              </a:rPr>
              <a:t>0/1 </a:t>
            </a:r>
            <a:r>
              <a:rPr lang="en-US" sz="2400" b="1" dirty="0" smtClean="0">
                <a:latin typeface="Arial" charset="0"/>
              </a:rPr>
              <a:t>loss!</a:t>
            </a:r>
            <a:endParaRPr lang="en-US" sz="2400" b="1" dirty="0">
              <a:latin typeface="Arial" charset="0"/>
            </a:endParaRPr>
          </a:p>
        </p:txBody>
      </p:sp>
      <p:graphicFrame>
        <p:nvGraphicFramePr>
          <p:cNvPr id="2050" name="Object 4"/>
          <p:cNvGraphicFramePr>
            <a:graphicFrameLocks noChangeAspect="1"/>
          </p:cNvGraphicFramePr>
          <p:nvPr>
            <p:ph sz="quarter" idx="4294967295"/>
            <p:extLst>
              <p:ext uri="{D42A27DB-BD31-4B8C-83A1-F6EECF244321}">
                <p14:modId xmlns:p14="http://schemas.microsoft.com/office/powerpoint/2010/main" val="1746915090"/>
              </p:ext>
            </p:extLst>
          </p:nvPr>
        </p:nvGraphicFramePr>
        <p:xfrm>
          <a:off x="2776538" y="3048000"/>
          <a:ext cx="3516678" cy="1066800"/>
        </p:xfrm>
        <a:graphic>
          <a:graphicData uri="http://schemas.openxmlformats.org/presentationml/2006/ole">
            <mc:AlternateContent xmlns:mc="http://schemas.openxmlformats.org/markup-compatibility/2006">
              <mc:Choice xmlns:v="urn:schemas-microsoft-com:vml" Requires="v">
                <p:oleObj spid="_x0000_s64987" name="Equation" r:id="rId3" imgW="1422360" imgH="431640" progId="Equation.3">
                  <p:embed/>
                </p:oleObj>
              </mc:Choice>
              <mc:Fallback>
                <p:oleObj name="Equation" r:id="rId3" imgW="14223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538" y="3048000"/>
                        <a:ext cx="3516678" cy="1066800"/>
                      </a:xfrm>
                      <a:prstGeom prst="rect">
                        <a:avLst/>
                      </a:prstGeom>
                      <a:noFill/>
                      <a:ln>
                        <a:noFill/>
                      </a:ln>
                    </p:spPr>
                  </p:pic>
                </p:oleObj>
              </mc:Fallback>
            </mc:AlternateContent>
          </a:graphicData>
        </a:graphic>
      </p:graphicFrame>
      <p:graphicFrame>
        <p:nvGraphicFramePr>
          <p:cNvPr id="2051" name="Object 5"/>
          <p:cNvGraphicFramePr>
            <a:graphicFrameLocks noChangeAspect="1"/>
          </p:cNvGraphicFramePr>
          <p:nvPr>
            <p:ph sz="quarter" idx="4294967295"/>
            <p:extLst>
              <p:ext uri="{D42A27DB-BD31-4B8C-83A1-F6EECF244321}">
                <p14:modId xmlns:p14="http://schemas.microsoft.com/office/powerpoint/2010/main" val="275612627"/>
              </p:ext>
            </p:extLst>
          </p:nvPr>
        </p:nvGraphicFramePr>
        <p:xfrm>
          <a:off x="2959099" y="4495800"/>
          <a:ext cx="3497943" cy="609600"/>
        </p:xfrm>
        <a:graphic>
          <a:graphicData uri="http://schemas.openxmlformats.org/presentationml/2006/ole">
            <mc:AlternateContent xmlns:mc="http://schemas.openxmlformats.org/markup-compatibility/2006">
              <mc:Choice xmlns:v="urn:schemas-microsoft-com:vml" Requires="v">
                <p:oleObj spid="_x0000_s64988" name="Equation" r:id="rId5" imgW="1384200" imgH="241200" progId="Equation.3">
                  <p:embed/>
                </p:oleObj>
              </mc:Choice>
              <mc:Fallback>
                <p:oleObj name="Equation" r:id="rId5" imgW="138420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9099" y="4495800"/>
                        <a:ext cx="3497943" cy="609600"/>
                      </a:xfrm>
                      <a:prstGeom prst="rect">
                        <a:avLst/>
                      </a:prstGeom>
                    </p:spPr>
                  </p:pic>
                </p:oleObj>
              </mc:Fallback>
            </mc:AlternateContent>
          </a:graphicData>
        </a:graphic>
      </p:graphicFrame>
      <p:graphicFrame>
        <p:nvGraphicFramePr>
          <p:cNvPr id="2052" name="Object 6"/>
          <p:cNvGraphicFramePr>
            <a:graphicFrameLocks noChangeAspect="1"/>
          </p:cNvGraphicFramePr>
          <p:nvPr>
            <p:extLst>
              <p:ext uri="{D42A27DB-BD31-4B8C-83A1-F6EECF244321}">
                <p14:modId xmlns:p14="http://schemas.microsoft.com/office/powerpoint/2010/main" val="4273183391"/>
              </p:ext>
            </p:extLst>
          </p:nvPr>
        </p:nvGraphicFramePr>
        <p:xfrm>
          <a:off x="3505200" y="5486400"/>
          <a:ext cx="762000" cy="762000"/>
        </p:xfrm>
        <a:graphic>
          <a:graphicData uri="http://schemas.openxmlformats.org/presentationml/2006/ole">
            <mc:AlternateContent xmlns:mc="http://schemas.openxmlformats.org/markup-compatibility/2006">
              <mc:Choice xmlns:v="urn:schemas-microsoft-com:vml" Requires="v">
                <p:oleObj spid="_x0000_s64989" name="Equation" r:id="rId7" imgW="342720" imgH="342720" progId="Equation.3">
                  <p:embed/>
                </p:oleObj>
              </mc:Choice>
              <mc:Fallback>
                <p:oleObj name="Equation" r:id="rId7" imgW="342720" imgH="3427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5486400"/>
                        <a:ext cx="762000" cy="762000"/>
                      </a:xfrm>
                      <a:prstGeom prst="rect">
                        <a:avLst/>
                      </a:prstGeom>
                      <a:noFill/>
                    </p:spPr>
                  </p:pic>
                </p:oleObj>
              </mc:Fallback>
            </mc:AlternateContent>
          </a:graphicData>
        </a:graphic>
      </p:graphicFrame>
    </p:spTree>
    <p:extLst>
      <p:ext uri="{BB962C8B-B14F-4D97-AF65-F5344CB8AC3E}">
        <p14:creationId xmlns:p14="http://schemas.microsoft.com/office/powerpoint/2010/main" val="3428033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p:txBody>
          <a:bodyPr/>
          <a:lstStyle/>
          <a:p>
            <a:pPr eaLnBrk="1" hangingPunct="1"/>
            <a:r>
              <a:rPr lang="en-US">
                <a:latin typeface="Arial" charset="0"/>
              </a:rPr>
              <a:t>Structural SVM</a:t>
            </a:r>
          </a:p>
        </p:txBody>
      </p:sp>
      <p:sp>
        <p:nvSpPr>
          <p:cNvPr id="7173" name="Rectangle 8"/>
          <p:cNvSpPr>
            <a:spLocks noGrp="1" noChangeArrowheads="1"/>
          </p:cNvSpPr>
          <p:nvPr>
            <p:ph type="body" idx="4294967295"/>
          </p:nvPr>
        </p:nvSpPr>
        <p:spPr/>
        <p:txBody>
          <a:bodyPr/>
          <a:lstStyle/>
          <a:p>
            <a:pPr eaLnBrk="1" hangingPunct="1">
              <a:spcBef>
                <a:spcPct val="0"/>
              </a:spcBef>
            </a:pPr>
            <a:r>
              <a:rPr lang="en-US" sz="2200" dirty="0">
                <a:latin typeface="Arial" charset="0"/>
              </a:rPr>
              <a:t>Let </a:t>
            </a:r>
            <a:r>
              <a:rPr lang="en-US" sz="2200" b="1" dirty="0">
                <a:latin typeface="Arial" charset="0"/>
              </a:rPr>
              <a:t>x</a:t>
            </a:r>
            <a:r>
              <a:rPr lang="en-US" sz="2200" dirty="0">
                <a:latin typeface="Arial" charset="0"/>
              </a:rPr>
              <a:t> denote a structured input </a:t>
            </a:r>
            <a:r>
              <a:rPr lang="en-US" sz="2200" dirty="0" smtClean="0">
                <a:latin typeface="Arial" charset="0"/>
              </a:rPr>
              <a:t>(sentence)</a:t>
            </a:r>
            <a:endParaRPr lang="en-US" sz="2200" dirty="0">
              <a:latin typeface="Arial" charset="0"/>
            </a:endParaRPr>
          </a:p>
          <a:p>
            <a:pPr eaLnBrk="1" hangingPunct="1">
              <a:spcBef>
                <a:spcPct val="0"/>
              </a:spcBef>
            </a:pPr>
            <a:r>
              <a:rPr lang="en-US" sz="2200" dirty="0">
                <a:latin typeface="Arial" charset="0"/>
              </a:rPr>
              <a:t>Let </a:t>
            </a:r>
            <a:r>
              <a:rPr lang="en-US" sz="2200" b="1" dirty="0">
                <a:latin typeface="Arial" charset="0"/>
              </a:rPr>
              <a:t>y</a:t>
            </a:r>
            <a:r>
              <a:rPr lang="en-US" sz="2200" dirty="0">
                <a:latin typeface="Arial" charset="0"/>
              </a:rPr>
              <a:t> denote a structured output </a:t>
            </a:r>
            <a:r>
              <a:rPr lang="en-US" sz="2200" dirty="0" smtClean="0">
                <a:latin typeface="Arial" charset="0"/>
              </a:rPr>
              <a:t>(POS tags)</a:t>
            </a:r>
            <a:endParaRPr lang="en-US" sz="2200" dirty="0">
              <a:latin typeface="Arial" charset="0"/>
            </a:endParaRPr>
          </a:p>
          <a:p>
            <a:pPr eaLnBrk="1" hangingPunct="1">
              <a:spcBef>
                <a:spcPct val="0"/>
              </a:spcBef>
            </a:pPr>
            <a:endParaRPr lang="en-US" sz="1600" dirty="0">
              <a:latin typeface="Arial" charset="0"/>
            </a:endParaRPr>
          </a:p>
          <a:p>
            <a:pPr eaLnBrk="1" hangingPunct="1">
              <a:spcBef>
                <a:spcPct val="0"/>
              </a:spcBef>
            </a:pPr>
            <a:endParaRPr lang="en-US" sz="1600" dirty="0">
              <a:latin typeface="Arial" charset="0"/>
            </a:endParaRPr>
          </a:p>
          <a:p>
            <a:pPr eaLnBrk="1" hangingPunct="1">
              <a:spcBef>
                <a:spcPct val="0"/>
              </a:spcBef>
            </a:pPr>
            <a:r>
              <a:rPr lang="en-US" sz="2400" dirty="0">
                <a:latin typeface="Arial" charset="0"/>
              </a:rPr>
              <a:t>Standard objective function:</a:t>
            </a:r>
          </a:p>
          <a:p>
            <a:pPr eaLnBrk="1" hangingPunct="1"/>
            <a:endParaRPr lang="en-US" sz="1600" dirty="0">
              <a:latin typeface="Arial" charset="0"/>
            </a:endParaRPr>
          </a:p>
          <a:p>
            <a:pPr eaLnBrk="1" hangingPunct="1"/>
            <a:endParaRPr lang="en-US" sz="1600" dirty="0">
              <a:latin typeface="Arial" charset="0"/>
            </a:endParaRPr>
          </a:p>
          <a:p>
            <a:pPr eaLnBrk="1" hangingPunct="1"/>
            <a:r>
              <a:rPr lang="en-US" sz="2400" dirty="0">
                <a:latin typeface="Arial" charset="0"/>
              </a:rPr>
              <a:t>Constraints are defined for each incorrect labeling </a:t>
            </a:r>
            <a:r>
              <a:rPr lang="en-US" sz="2400" b="1" dirty="0">
                <a:latin typeface="Arial" charset="0"/>
              </a:rPr>
              <a:t>y</a:t>
            </a:r>
            <a:r>
              <a:rPr lang="ja-JP" altLang="en-US" sz="2400" dirty="0">
                <a:latin typeface="Arial" charset="0"/>
              </a:rPr>
              <a:t>’</a:t>
            </a:r>
            <a:r>
              <a:rPr lang="en-US" sz="2400" dirty="0">
                <a:latin typeface="Arial" charset="0"/>
              </a:rPr>
              <a:t> over </a:t>
            </a:r>
            <a:r>
              <a:rPr lang="en-US" sz="2400" dirty="0" smtClean="0">
                <a:latin typeface="Arial" charset="0"/>
              </a:rPr>
              <a:t>each </a:t>
            </a:r>
            <a:r>
              <a:rPr lang="en-US" sz="2400" b="1" dirty="0" smtClean="0">
                <a:latin typeface="Arial" charset="0"/>
              </a:rPr>
              <a:t>x</a:t>
            </a:r>
            <a:r>
              <a:rPr lang="en-US" sz="2400" dirty="0">
                <a:latin typeface="Arial" charset="0"/>
              </a:rPr>
              <a:t>.</a:t>
            </a:r>
          </a:p>
        </p:txBody>
      </p:sp>
      <p:graphicFrame>
        <p:nvGraphicFramePr>
          <p:cNvPr id="7170" name="Object 4"/>
          <p:cNvGraphicFramePr>
            <a:graphicFrameLocks noChangeAspect="1"/>
          </p:cNvGraphicFramePr>
          <p:nvPr>
            <p:ph sz="half" idx="4294967295"/>
          </p:nvPr>
        </p:nvGraphicFramePr>
        <p:xfrm>
          <a:off x="4800600" y="2587625"/>
          <a:ext cx="2057400" cy="917575"/>
        </p:xfrm>
        <a:graphic>
          <a:graphicData uri="http://schemas.openxmlformats.org/presentationml/2006/ole">
            <mc:AlternateContent xmlns:mc="http://schemas.openxmlformats.org/markup-compatibility/2006">
              <mc:Choice xmlns:v="urn:schemas-microsoft-com:vml" Requires="v">
                <p:oleObj spid="_x0000_s67889" name="Equation" r:id="rId4" imgW="939600" imgH="419040" progId="Equation.3">
                  <p:embed/>
                </p:oleObj>
              </mc:Choice>
              <mc:Fallback>
                <p:oleObj name="Equation" r:id="rId4" imgW="9396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587625"/>
                        <a:ext cx="2057400" cy="917575"/>
                      </a:xfrm>
                      <a:prstGeom prst="rect">
                        <a:avLst/>
                      </a:prstGeom>
                    </p:spPr>
                  </p:pic>
                </p:oleObj>
              </mc:Fallback>
            </mc:AlternateContent>
          </a:graphicData>
        </a:graphic>
      </p:graphicFrame>
      <p:sp>
        <p:nvSpPr>
          <p:cNvPr id="7174" name="Text Box 6"/>
          <p:cNvSpPr txBox="1">
            <a:spLocks noChangeArrowheads="1"/>
          </p:cNvSpPr>
          <p:nvPr/>
        </p:nvSpPr>
        <p:spPr bwMode="auto">
          <a:xfrm>
            <a:off x="361950" y="6259513"/>
            <a:ext cx="2992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dirty="0"/>
              <a:t>[</a:t>
            </a:r>
            <a:r>
              <a:rPr lang="en-US" b="0" dirty="0" err="1"/>
              <a:t>Tsochantaridis</a:t>
            </a:r>
            <a:r>
              <a:rPr lang="en-US" b="0" dirty="0"/>
              <a:t> et al., 2005]</a:t>
            </a:r>
          </a:p>
        </p:txBody>
      </p:sp>
      <p:graphicFrame>
        <p:nvGraphicFramePr>
          <p:cNvPr id="15" name="Object 6"/>
          <p:cNvGraphicFramePr>
            <a:graphicFrameLocks noChangeAspect="1"/>
          </p:cNvGraphicFramePr>
          <p:nvPr>
            <p:extLst>
              <p:ext uri="{D42A27DB-BD31-4B8C-83A1-F6EECF244321}">
                <p14:modId xmlns:p14="http://schemas.microsoft.com/office/powerpoint/2010/main" val="3625624726"/>
              </p:ext>
            </p:extLst>
          </p:nvPr>
        </p:nvGraphicFramePr>
        <p:xfrm>
          <a:off x="609600" y="4871519"/>
          <a:ext cx="7772400" cy="538681"/>
        </p:xfrm>
        <a:graphic>
          <a:graphicData uri="http://schemas.openxmlformats.org/presentationml/2006/ole">
            <mc:AlternateContent xmlns:mc="http://schemas.openxmlformats.org/markup-compatibility/2006">
              <mc:Choice xmlns:v="urn:schemas-microsoft-com:vml" Requires="v">
                <p:oleObj spid="_x0000_s67890" name="Equation" r:id="rId6" imgW="3479800" imgH="241300" progId="Equation.3">
                  <p:embed/>
                </p:oleObj>
              </mc:Choice>
              <mc:Fallback>
                <p:oleObj name="Equation" r:id="rId6" imgW="3479800" imgH="241300" progId="Equation.3">
                  <p:embed/>
                  <p:pic>
                    <p:nvPicPr>
                      <p:cNvPr id="0" name=""/>
                      <p:cNvPicPr>
                        <a:picLocks noChangeAspect="1" noChangeArrowheads="1"/>
                      </p:cNvPicPr>
                      <p:nvPr/>
                    </p:nvPicPr>
                    <p:blipFill>
                      <a:blip r:embed="rId7"/>
                      <a:srcRect/>
                      <a:stretch>
                        <a:fillRect/>
                      </a:stretch>
                    </p:blipFill>
                    <p:spPr bwMode="auto">
                      <a:xfrm>
                        <a:off x="609600" y="4871519"/>
                        <a:ext cx="7772400" cy="538681"/>
                      </a:xfrm>
                      <a:prstGeom prst="rect">
                        <a:avLst/>
                      </a:prstGeom>
                      <a:noFill/>
                      <a:ln>
                        <a:noFill/>
                      </a:ln>
                    </p:spPr>
                  </p:pic>
                </p:oleObj>
              </mc:Fallback>
            </mc:AlternateContent>
          </a:graphicData>
        </a:graphic>
      </p:graphicFrame>
      <p:sp>
        <p:nvSpPr>
          <p:cNvPr id="16" name="Left Brace 15"/>
          <p:cNvSpPr/>
          <p:nvPr/>
        </p:nvSpPr>
        <p:spPr>
          <a:xfrm rot="16200000">
            <a:off x="3581401" y="4648201"/>
            <a:ext cx="304798" cy="1828800"/>
          </a:xfrm>
          <a:prstGeom prst="leftBrace">
            <a:avLst/>
          </a:prstGeom>
          <a:ln w="3810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Left Brace 16"/>
          <p:cNvSpPr/>
          <p:nvPr/>
        </p:nvSpPr>
        <p:spPr>
          <a:xfrm rot="16200000">
            <a:off x="5676901" y="4762501"/>
            <a:ext cx="304798" cy="1600200"/>
          </a:xfrm>
          <a:prstGeom prst="leftBrace">
            <a:avLst/>
          </a:prstGeom>
          <a:ln w="3810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Left Brace 17"/>
          <p:cNvSpPr/>
          <p:nvPr/>
        </p:nvSpPr>
        <p:spPr>
          <a:xfrm rot="16200000">
            <a:off x="7162800" y="5181601"/>
            <a:ext cx="304800" cy="762000"/>
          </a:xfrm>
          <a:prstGeom prst="leftBrace">
            <a:avLst/>
          </a:prstGeom>
          <a:ln w="3810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Left Brace 18"/>
          <p:cNvSpPr/>
          <p:nvPr/>
        </p:nvSpPr>
        <p:spPr>
          <a:xfrm rot="16200000">
            <a:off x="8001001" y="5410200"/>
            <a:ext cx="304798" cy="304800"/>
          </a:xfrm>
          <a:prstGeom prst="leftBrace">
            <a:avLst/>
          </a:prstGeom>
          <a:ln w="3810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3047251" y="5791200"/>
            <a:ext cx="1372349" cy="400110"/>
          </a:xfrm>
          <a:prstGeom prst="rect">
            <a:avLst/>
          </a:prstGeom>
          <a:noFill/>
        </p:spPr>
        <p:txBody>
          <a:bodyPr wrap="none" rtlCol="0">
            <a:spAutoFit/>
          </a:bodyPr>
          <a:lstStyle/>
          <a:p>
            <a:r>
              <a:rPr lang="en-US" sz="2000" b="1" dirty="0" smtClean="0">
                <a:solidFill>
                  <a:srgbClr val="800000"/>
                </a:solidFill>
              </a:rPr>
              <a:t>Score(y</a:t>
            </a:r>
            <a:r>
              <a:rPr lang="en-US" sz="2000" b="1" baseline="30000" dirty="0" smtClean="0">
                <a:solidFill>
                  <a:srgbClr val="800000"/>
                </a:solidFill>
              </a:rPr>
              <a:t>(</a:t>
            </a:r>
            <a:r>
              <a:rPr lang="en-US" sz="2000" b="1" baseline="30000" dirty="0" err="1" smtClean="0">
                <a:solidFill>
                  <a:srgbClr val="800000"/>
                </a:solidFill>
              </a:rPr>
              <a:t>i</a:t>
            </a:r>
            <a:r>
              <a:rPr lang="en-US" sz="2000" b="1" baseline="30000" dirty="0" smtClean="0">
                <a:solidFill>
                  <a:srgbClr val="800000"/>
                </a:solidFill>
              </a:rPr>
              <a:t>)</a:t>
            </a:r>
            <a:r>
              <a:rPr lang="en-US" sz="2000" b="1" dirty="0" smtClean="0">
                <a:solidFill>
                  <a:srgbClr val="800000"/>
                </a:solidFill>
              </a:rPr>
              <a:t>)</a:t>
            </a:r>
            <a:endParaRPr lang="en-US" sz="2000" b="1" dirty="0">
              <a:solidFill>
                <a:srgbClr val="800000"/>
              </a:solidFill>
            </a:endParaRPr>
          </a:p>
        </p:txBody>
      </p:sp>
      <p:sp>
        <p:nvSpPr>
          <p:cNvPr id="21" name="TextBox 20"/>
          <p:cNvSpPr txBox="1"/>
          <p:nvPr/>
        </p:nvSpPr>
        <p:spPr>
          <a:xfrm>
            <a:off x="5181600" y="5791200"/>
            <a:ext cx="1251623" cy="400110"/>
          </a:xfrm>
          <a:prstGeom prst="rect">
            <a:avLst/>
          </a:prstGeom>
          <a:noFill/>
        </p:spPr>
        <p:txBody>
          <a:bodyPr wrap="none" rtlCol="0">
            <a:spAutoFit/>
          </a:bodyPr>
          <a:lstStyle/>
          <a:p>
            <a:r>
              <a:rPr lang="en-US" sz="2000" b="1" dirty="0" smtClean="0">
                <a:solidFill>
                  <a:srgbClr val="800000"/>
                </a:solidFill>
              </a:rPr>
              <a:t>Score(y</a:t>
            </a:r>
            <a:r>
              <a:rPr lang="en-US" sz="2000" b="1" baseline="30000" dirty="0" smtClean="0">
                <a:solidFill>
                  <a:srgbClr val="800000"/>
                </a:solidFill>
              </a:rPr>
              <a:t>’</a:t>
            </a:r>
            <a:r>
              <a:rPr lang="en-US" sz="2000" b="1" dirty="0" smtClean="0">
                <a:solidFill>
                  <a:srgbClr val="800000"/>
                </a:solidFill>
              </a:rPr>
              <a:t>)</a:t>
            </a:r>
            <a:endParaRPr lang="en-US" sz="2000" b="1" dirty="0">
              <a:solidFill>
                <a:srgbClr val="800000"/>
              </a:solidFill>
            </a:endParaRPr>
          </a:p>
        </p:txBody>
      </p:sp>
      <p:sp>
        <p:nvSpPr>
          <p:cNvPr id="22" name="TextBox 21"/>
          <p:cNvSpPr txBox="1"/>
          <p:nvPr/>
        </p:nvSpPr>
        <p:spPr>
          <a:xfrm>
            <a:off x="6705600" y="5791200"/>
            <a:ext cx="1144255" cy="400110"/>
          </a:xfrm>
          <a:prstGeom prst="rect">
            <a:avLst/>
          </a:prstGeom>
          <a:noFill/>
        </p:spPr>
        <p:txBody>
          <a:bodyPr wrap="none" rtlCol="0">
            <a:spAutoFit/>
          </a:bodyPr>
          <a:lstStyle/>
          <a:p>
            <a:r>
              <a:rPr lang="en-US" sz="2000" b="1" dirty="0" smtClean="0">
                <a:solidFill>
                  <a:srgbClr val="800000"/>
                </a:solidFill>
              </a:rPr>
              <a:t>Loss(y</a:t>
            </a:r>
            <a:r>
              <a:rPr lang="en-US" sz="2000" b="1" baseline="30000" dirty="0" smtClean="0">
                <a:solidFill>
                  <a:srgbClr val="800000"/>
                </a:solidFill>
              </a:rPr>
              <a:t>’</a:t>
            </a:r>
            <a:r>
              <a:rPr lang="en-US" sz="2000" b="1" dirty="0" smtClean="0">
                <a:solidFill>
                  <a:srgbClr val="800000"/>
                </a:solidFill>
              </a:rPr>
              <a:t>)</a:t>
            </a:r>
            <a:endParaRPr lang="en-US" sz="2000" b="1" dirty="0">
              <a:solidFill>
                <a:srgbClr val="800000"/>
              </a:solidFill>
            </a:endParaRPr>
          </a:p>
        </p:txBody>
      </p:sp>
      <p:sp>
        <p:nvSpPr>
          <p:cNvPr id="23" name="TextBox 22"/>
          <p:cNvSpPr txBox="1"/>
          <p:nvPr/>
        </p:nvSpPr>
        <p:spPr>
          <a:xfrm>
            <a:off x="7908078" y="5791200"/>
            <a:ext cx="854922" cy="400110"/>
          </a:xfrm>
          <a:prstGeom prst="rect">
            <a:avLst/>
          </a:prstGeom>
          <a:noFill/>
        </p:spPr>
        <p:txBody>
          <a:bodyPr wrap="none" rtlCol="0">
            <a:spAutoFit/>
          </a:bodyPr>
          <a:lstStyle/>
          <a:p>
            <a:r>
              <a:rPr lang="en-US" sz="2000" b="1" dirty="0" smtClean="0">
                <a:solidFill>
                  <a:srgbClr val="800000"/>
                </a:solidFill>
              </a:rPr>
              <a:t>Slack</a:t>
            </a:r>
            <a:endParaRPr lang="en-US" sz="2000" b="1" dirty="0">
              <a:solidFill>
                <a:srgbClr val="800000"/>
              </a:solidFill>
            </a:endParaRPr>
          </a:p>
        </p:txBody>
      </p:sp>
    </p:spTree>
    <p:extLst>
      <p:ext uri="{BB962C8B-B14F-4D97-AF65-F5344CB8AC3E}">
        <p14:creationId xmlns:p14="http://schemas.microsoft.com/office/powerpoint/2010/main" val="2935170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idx="4294967295"/>
          </p:nvPr>
        </p:nvSpPr>
        <p:spPr/>
        <p:txBody>
          <a:bodyPr/>
          <a:lstStyle/>
          <a:p>
            <a:pPr eaLnBrk="1" hangingPunct="1"/>
            <a:r>
              <a:rPr lang="en-US" dirty="0" smtClean="0">
                <a:latin typeface="Arial" charset="0"/>
              </a:rPr>
              <a:t>Interpreting Constraints</a:t>
            </a:r>
            <a:endParaRPr lang="en-US" dirty="0">
              <a:latin typeface="Arial" charset="0"/>
            </a:endParaRPr>
          </a:p>
        </p:txBody>
      </p:sp>
      <p:sp>
        <p:nvSpPr>
          <p:cNvPr id="8199" name="Rectangle 8"/>
          <p:cNvSpPr>
            <a:spLocks noGrp="1" noChangeArrowheads="1"/>
          </p:cNvSpPr>
          <p:nvPr>
            <p:ph type="body" idx="4294967295"/>
          </p:nvPr>
        </p:nvSpPr>
        <p:spPr>
          <a:xfrm>
            <a:off x="609600" y="1524000"/>
            <a:ext cx="8229600" cy="4525963"/>
          </a:xfrm>
        </p:spPr>
        <p:txBody>
          <a:bodyPr/>
          <a:lstStyle/>
          <a:p>
            <a:pPr eaLnBrk="1" hangingPunct="1">
              <a:buFontTx/>
              <a:buNone/>
            </a:pPr>
            <a:endParaRPr lang="en-US" sz="1600" dirty="0">
              <a:latin typeface="Arial" charset="0"/>
            </a:endParaRPr>
          </a:p>
          <a:p>
            <a:pPr eaLnBrk="1" hangingPunct="1">
              <a:buFontTx/>
              <a:buNone/>
            </a:pPr>
            <a:endParaRPr lang="en-US" sz="1600" dirty="0">
              <a:latin typeface="Arial" charset="0"/>
            </a:endParaRPr>
          </a:p>
          <a:p>
            <a:pPr eaLnBrk="1" hangingPunct="1">
              <a:buFontTx/>
              <a:buNone/>
            </a:pPr>
            <a:endParaRPr lang="en-US" sz="1600" dirty="0">
              <a:latin typeface="Arial" charset="0"/>
            </a:endParaRPr>
          </a:p>
          <a:p>
            <a:pPr eaLnBrk="1" hangingPunct="1">
              <a:buFontTx/>
              <a:buNone/>
            </a:pPr>
            <a:endParaRPr lang="en-US" sz="1600" dirty="0">
              <a:latin typeface="Arial" charset="0"/>
            </a:endParaRPr>
          </a:p>
          <a:p>
            <a:pPr eaLnBrk="1" hangingPunct="1">
              <a:buFontTx/>
              <a:buNone/>
            </a:pPr>
            <a:endParaRPr lang="en-US" sz="1600" dirty="0">
              <a:latin typeface="Arial" charset="0"/>
            </a:endParaRPr>
          </a:p>
          <a:p>
            <a:pPr eaLnBrk="1" hangingPunct="1">
              <a:buFontTx/>
              <a:buNone/>
            </a:pPr>
            <a:endParaRPr lang="en-US" sz="1600" dirty="0" smtClean="0">
              <a:latin typeface="Arial" charset="0"/>
            </a:endParaRPr>
          </a:p>
          <a:p>
            <a:pPr eaLnBrk="1" hangingPunct="1">
              <a:buFontTx/>
              <a:buNone/>
            </a:pPr>
            <a:endParaRPr lang="en-US" sz="1600" dirty="0">
              <a:latin typeface="Arial" charset="0"/>
            </a:endParaRPr>
          </a:p>
          <a:p>
            <a:pPr eaLnBrk="1" hangingPunct="1">
              <a:buFontTx/>
              <a:buNone/>
            </a:pPr>
            <a:endParaRPr lang="en-US" sz="2000" dirty="0">
              <a:latin typeface="Arial" charset="0"/>
            </a:endParaRPr>
          </a:p>
          <a:p>
            <a:pPr eaLnBrk="1" hangingPunct="1">
              <a:buFontTx/>
              <a:buNone/>
            </a:pPr>
            <a:r>
              <a:rPr lang="en-US" sz="2200" dirty="0">
                <a:latin typeface="Arial" charset="0"/>
              </a:rPr>
              <a:t>Suppose for incorrect </a:t>
            </a:r>
            <a:r>
              <a:rPr lang="en-US" sz="2200" b="1" dirty="0">
                <a:latin typeface="Arial" charset="0"/>
              </a:rPr>
              <a:t>y</a:t>
            </a:r>
            <a:r>
              <a:rPr lang="ja-JP" altLang="en-US" sz="2200" dirty="0">
                <a:latin typeface="Arial" charset="0"/>
              </a:rPr>
              <a:t>’</a:t>
            </a:r>
            <a:r>
              <a:rPr lang="en-US" sz="2200" dirty="0">
                <a:latin typeface="Arial" charset="0"/>
              </a:rPr>
              <a:t>:</a:t>
            </a:r>
          </a:p>
          <a:p>
            <a:pPr eaLnBrk="1" hangingPunct="1">
              <a:buFontTx/>
              <a:buNone/>
            </a:pPr>
            <a:endParaRPr lang="en-US" sz="4800" dirty="0">
              <a:latin typeface="Arial" charset="0"/>
            </a:endParaRPr>
          </a:p>
          <a:p>
            <a:pPr eaLnBrk="1" hangingPunct="1">
              <a:buFontTx/>
              <a:buNone/>
            </a:pPr>
            <a:r>
              <a:rPr lang="en-US" sz="2200" dirty="0">
                <a:latin typeface="Arial" charset="0"/>
              </a:rPr>
              <a:t>Then:</a:t>
            </a:r>
          </a:p>
        </p:txBody>
      </p:sp>
      <p:graphicFrame>
        <p:nvGraphicFramePr>
          <p:cNvPr id="8194" name="Object 4"/>
          <p:cNvGraphicFramePr>
            <a:graphicFrameLocks noChangeAspect="1"/>
          </p:cNvGraphicFramePr>
          <p:nvPr>
            <p:ph sz="half" idx="4294967295"/>
          </p:nvPr>
        </p:nvGraphicFramePr>
        <p:xfrm>
          <a:off x="3505200" y="1371600"/>
          <a:ext cx="2057400" cy="917575"/>
        </p:xfrm>
        <a:graphic>
          <a:graphicData uri="http://schemas.openxmlformats.org/presentationml/2006/ole">
            <mc:AlternateContent xmlns:mc="http://schemas.openxmlformats.org/markup-compatibility/2006">
              <mc:Choice xmlns:v="urn:schemas-microsoft-com:vml" Requires="v">
                <p:oleObj spid="_x0000_s66145" name="Equation" r:id="rId4" imgW="939600" imgH="419040" progId="Equation.3">
                  <p:embed/>
                </p:oleObj>
              </mc:Choice>
              <mc:Fallback>
                <p:oleObj name="Equation" r:id="rId4" imgW="9396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371600"/>
                        <a:ext cx="2057400" cy="917575"/>
                      </a:xfrm>
                      <a:prstGeom prst="rect">
                        <a:avLst/>
                      </a:prstGeom>
                    </p:spPr>
                  </p:pic>
                </p:oleObj>
              </mc:Fallback>
            </mc:AlternateContent>
          </a:graphicData>
        </a:graphic>
      </p:graphicFrame>
      <p:graphicFrame>
        <p:nvGraphicFramePr>
          <p:cNvPr id="8195" name="Object 6"/>
          <p:cNvGraphicFramePr>
            <a:graphicFrameLocks noChangeAspect="1"/>
          </p:cNvGraphicFramePr>
          <p:nvPr>
            <p:ph sz="half" idx="4294967295"/>
            <p:extLst>
              <p:ext uri="{D42A27DB-BD31-4B8C-83A1-F6EECF244321}">
                <p14:modId xmlns:p14="http://schemas.microsoft.com/office/powerpoint/2010/main" val="365307119"/>
              </p:ext>
            </p:extLst>
          </p:nvPr>
        </p:nvGraphicFramePr>
        <p:xfrm>
          <a:off x="533400" y="2438400"/>
          <a:ext cx="7925254" cy="549275"/>
        </p:xfrm>
        <a:graphic>
          <a:graphicData uri="http://schemas.openxmlformats.org/presentationml/2006/ole">
            <mc:AlternateContent xmlns:mc="http://schemas.openxmlformats.org/markup-compatibility/2006">
              <mc:Choice xmlns:v="urn:schemas-microsoft-com:vml" Requires="v">
                <p:oleObj spid="_x0000_s66146" name="Equation" r:id="rId6" imgW="3479800" imgH="241300" progId="Equation.3">
                  <p:embed/>
                </p:oleObj>
              </mc:Choice>
              <mc:Fallback>
                <p:oleObj name="Equation" r:id="rId6" imgW="3479800" imgH="241300" progId="Equation.3">
                  <p:embed/>
                  <p:pic>
                    <p:nvPicPr>
                      <p:cNvPr id="0" name=""/>
                      <p:cNvPicPr>
                        <a:picLocks noChangeAspect="1" noChangeArrowheads="1"/>
                      </p:cNvPicPr>
                      <p:nvPr/>
                    </p:nvPicPr>
                    <p:blipFill>
                      <a:blip r:embed="rId7"/>
                      <a:srcRect/>
                      <a:stretch>
                        <a:fillRect/>
                      </a:stretch>
                    </p:blipFill>
                    <p:spPr bwMode="auto">
                      <a:xfrm>
                        <a:off x="533400" y="2438400"/>
                        <a:ext cx="7925254" cy="549275"/>
                      </a:xfrm>
                      <a:prstGeom prst="rect">
                        <a:avLst/>
                      </a:prstGeom>
                      <a:noFill/>
                      <a:ln>
                        <a:noFill/>
                      </a:ln>
                    </p:spPr>
                  </p:pic>
                </p:oleObj>
              </mc:Fallback>
            </mc:AlternateContent>
          </a:graphicData>
        </a:graphic>
      </p:graphicFrame>
      <p:graphicFrame>
        <p:nvGraphicFramePr>
          <p:cNvPr id="8196" name="Object 8"/>
          <p:cNvGraphicFramePr>
            <a:graphicFrameLocks noChangeAspect="1"/>
          </p:cNvGraphicFramePr>
          <p:nvPr>
            <p:extLst>
              <p:ext uri="{D42A27DB-BD31-4B8C-83A1-F6EECF244321}">
                <p14:modId xmlns:p14="http://schemas.microsoft.com/office/powerpoint/2010/main" val="1730963438"/>
              </p:ext>
            </p:extLst>
          </p:nvPr>
        </p:nvGraphicFramePr>
        <p:xfrm>
          <a:off x="1543050" y="5205413"/>
          <a:ext cx="2343150" cy="509587"/>
        </p:xfrm>
        <a:graphic>
          <a:graphicData uri="http://schemas.openxmlformats.org/presentationml/2006/ole">
            <mc:AlternateContent xmlns:mc="http://schemas.openxmlformats.org/markup-compatibility/2006">
              <mc:Choice xmlns:v="urn:schemas-microsoft-com:vml" Requires="v">
                <p:oleObj spid="_x0000_s66147" name="Equation" r:id="rId8" imgW="1054080" imgH="228600" progId="Equation.3">
                  <p:embed/>
                </p:oleObj>
              </mc:Choice>
              <mc:Fallback>
                <p:oleObj name="Equation" r:id="rId8" imgW="105408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3050" y="5205413"/>
                        <a:ext cx="2343150" cy="509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Chart 9"/>
          <p:cNvGraphicFramePr>
            <a:graphicFrameLocks/>
          </p:cNvGraphicFramePr>
          <p:nvPr>
            <p:extLst>
              <p:ext uri="{D42A27DB-BD31-4B8C-83A1-F6EECF244321}">
                <p14:modId xmlns:p14="http://schemas.microsoft.com/office/powerpoint/2010/main" val="2274946685"/>
              </p:ext>
            </p:extLst>
          </p:nvPr>
        </p:nvGraphicFramePr>
        <p:xfrm>
          <a:off x="4191000" y="3962400"/>
          <a:ext cx="4267200" cy="2438400"/>
        </p:xfrm>
        <a:graphic>
          <a:graphicData uri="http://schemas.openxmlformats.org/presentationml/2006/ole">
            <mc:AlternateContent xmlns:mc="http://schemas.openxmlformats.org/markup-compatibility/2006">
              <mc:Choice xmlns:v="urn:schemas-microsoft-com:vml" Requires="v">
                <p:oleObj spid="_x0000_s66148" name="Chart" r:id="rId10" imgW="4267570" imgH="2438611" progId="Excel.Chart.8">
                  <p:embed/>
                </p:oleObj>
              </mc:Choice>
              <mc:Fallback>
                <p:oleObj name="Chart" r:id="rId10" imgW="4267570" imgH="2438611"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000" y="3962400"/>
                        <a:ext cx="4267200"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Left Brace 8"/>
          <p:cNvSpPr/>
          <p:nvPr/>
        </p:nvSpPr>
        <p:spPr>
          <a:xfrm rot="16200000">
            <a:off x="3581401" y="2209801"/>
            <a:ext cx="304798" cy="1828800"/>
          </a:xfrm>
          <a:prstGeom prst="leftBrace">
            <a:avLst/>
          </a:prstGeom>
          <a:ln w="3810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Left Brace 9"/>
          <p:cNvSpPr/>
          <p:nvPr/>
        </p:nvSpPr>
        <p:spPr>
          <a:xfrm rot="16200000">
            <a:off x="5676901" y="2324101"/>
            <a:ext cx="304798" cy="1600200"/>
          </a:xfrm>
          <a:prstGeom prst="leftBrace">
            <a:avLst/>
          </a:prstGeom>
          <a:ln w="3810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Left Brace 10"/>
          <p:cNvSpPr/>
          <p:nvPr/>
        </p:nvSpPr>
        <p:spPr>
          <a:xfrm rot="16200000">
            <a:off x="7315200" y="2743201"/>
            <a:ext cx="304800" cy="762000"/>
          </a:xfrm>
          <a:prstGeom prst="leftBrace">
            <a:avLst/>
          </a:prstGeom>
          <a:ln w="3810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e 11"/>
          <p:cNvSpPr/>
          <p:nvPr/>
        </p:nvSpPr>
        <p:spPr>
          <a:xfrm rot="16200000">
            <a:off x="8170123" y="2971800"/>
            <a:ext cx="304798" cy="304800"/>
          </a:xfrm>
          <a:prstGeom prst="leftBrace">
            <a:avLst/>
          </a:prstGeom>
          <a:ln w="3810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3199651" y="3352800"/>
            <a:ext cx="1372349" cy="400110"/>
          </a:xfrm>
          <a:prstGeom prst="rect">
            <a:avLst/>
          </a:prstGeom>
          <a:noFill/>
        </p:spPr>
        <p:txBody>
          <a:bodyPr wrap="none" rtlCol="0">
            <a:spAutoFit/>
          </a:bodyPr>
          <a:lstStyle/>
          <a:p>
            <a:r>
              <a:rPr lang="en-US" sz="2000" b="1" dirty="0" smtClean="0">
                <a:solidFill>
                  <a:srgbClr val="800000"/>
                </a:solidFill>
              </a:rPr>
              <a:t>Score(y</a:t>
            </a:r>
            <a:r>
              <a:rPr lang="en-US" sz="2000" b="1" baseline="30000" dirty="0" smtClean="0">
                <a:solidFill>
                  <a:srgbClr val="800000"/>
                </a:solidFill>
              </a:rPr>
              <a:t>(</a:t>
            </a:r>
            <a:r>
              <a:rPr lang="en-US" sz="2000" b="1" baseline="30000" dirty="0" err="1" smtClean="0">
                <a:solidFill>
                  <a:srgbClr val="800000"/>
                </a:solidFill>
              </a:rPr>
              <a:t>i</a:t>
            </a:r>
            <a:r>
              <a:rPr lang="en-US" sz="2000" b="1" baseline="30000" dirty="0" smtClean="0">
                <a:solidFill>
                  <a:srgbClr val="800000"/>
                </a:solidFill>
              </a:rPr>
              <a:t>)</a:t>
            </a:r>
            <a:r>
              <a:rPr lang="en-US" sz="2000" b="1" dirty="0" smtClean="0">
                <a:solidFill>
                  <a:srgbClr val="800000"/>
                </a:solidFill>
              </a:rPr>
              <a:t>)</a:t>
            </a:r>
            <a:endParaRPr lang="en-US" sz="2000" b="1" dirty="0">
              <a:solidFill>
                <a:srgbClr val="800000"/>
              </a:solidFill>
            </a:endParaRPr>
          </a:p>
        </p:txBody>
      </p:sp>
      <p:sp>
        <p:nvSpPr>
          <p:cNvPr id="14" name="TextBox 13"/>
          <p:cNvSpPr txBox="1"/>
          <p:nvPr/>
        </p:nvSpPr>
        <p:spPr>
          <a:xfrm>
            <a:off x="5257800" y="3352800"/>
            <a:ext cx="1251623" cy="400110"/>
          </a:xfrm>
          <a:prstGeom prst="rect">
            <a:avLst/>
          </a:prstGeom>
          <a:noFill/>
        </p:spPr>
        <p:txBody>
          <a:bodyPr wrap="none" rtlCol="0">
            <a:spAutoFit/>
          </a:bodyPr>
          <a:lstStyle/>
          <a:p>
            <a:r>
              <a:rPr lang="en-US" sz="2000" b="1" dirty="0" smtClean="0">
                <a:solidFill>
                  <a:srgbClr val="800000"/>
                </a:solidFill>
              </a:rPr>
              <a:t>Score(y</a:t>
            </a:r>
            <a:r>
              <a:rPr lang="en-US" sz="2000" b="1" baseline="30000" dirty="0" smtClean="0">
                <a:solidFill>
                  <a:srgbClr val="800000"/>
                </a:solidFill>
              </a:rPr>
              <a:t>’</a:t>
            </a:r>
            <a:r>
              <a:rPr lang="en-US" sz="2000" b="1" dirty="0" smtClean="0">
                <a:solidFill>
                  <a:srgbClr val="800000"/>
                </a:solidFill>
              </a:rPr>
              <a:t>)</a:t>
            </a:r>
            <a:endParaRPr lang="en-US" sz="2000" b="1" dirty="0">
              <a:solidFill>
                <a:srgbClr val="800000"/>
              </a:solidFill>
            </a:endParaRPr>
          </a:p>
        </p:txBody>
      </p:sp>
      <p:sp>
        <p:nvSpPr>
          <p:cNvPr id="15" name="TextBox 14"/>
          <p:cNvSpPr txBox="1"/>
          <p:nvPr/>
        </p:nvSpPr>
        <p:spPr>
          <a:xfrm>
            <a:off x="6858000" y="3352800"/>
            <a:ext cx="1144255" cy="400110"/>
          </a:xfrm>
          <a:prstGeom prst="rect">
            <a:avLst/>
          </a:prstGeom>
          <a:noFill/>
        </p:spPr>
        <p:txBody>
          <a:bodyPr wrap="none" rtlCol="0">
            <a:spAutoFit/>
          </a:bodyPr>
          <a:lstStyle/>
          <a:p>
            <a:r>
              <a:rPr lang="en-US" sz="2000" b="1" dirty="0" smtClean="0">
                <a:solidFill>
                  <a:srgbClr val="800000"/>
                </a:solidFill>
              </a:rPr>
              <a:t>Loss(y</a:t>
            </a:r>
            <a:r>
              <a:rPr lang="en-US" sz="2000" b="1" baseline="30000" dirty="0" smtClean="0">
                <a:solidFill>
                  <a:srgbClr val="800000"/>
                </a:solidFill>
              </a:rPr>
              <a:t>’</a:t>
            </a:r>
            <a:r>
              <a:rPr lang="en-US" sz="2000" b="1" dirty="0" smtClean="0">
                <a:solidFill>
                  <a:srgbClr val="800000"/>
                </a:solidFill>
              </a:rPr>
              <a:t>)</a:t>
            </a:r>
            <a:endParaRPr lang="en-US" sz="2000" b="1" dirty="0">
              <a:solidFill>
                <a:srgbClr val="800000"/>
              </a:solidFill>
            </a:endParaRPr>
          </a:p>
        </p:txBody>
      </p:sp>
      <p:sp>
        <p:nvSpPr>
          <p:cNvPr id="16" name="TextBox 15"/>
          <p:cNvSpPr txBox="1"/>
          <p:nvPr/>
        </p:nvSpPr>
        <p:spPr>
          <a:xfrm>
            <a:off x="8077200" y="3352800"/>
            <a:ext cx="854922" cy="400110"/>
          </a:xfrm>
          <a:prstGeom prst="rect">
            <a:avLst/>
          </a:prstGeom>
          <a:noFill/>
        </p:spPr>
        <p:txBody>
          <a:bodyPr wrap="none" rtlCol="0">
            <a:spAutoFit/>
          </a:bodyPr>
          <a:lstStyle/>
          <a:p>
            <a:r>
              <a:rPr lang="en-US" sz="2000" b="1" dirty="0" smtClean="0">
                <a:solidFill>
                  <a:srgbClr val="800000"/>
                </a:solidFill>
              </a:rPr>
              <a:t>Slack</a:t>
            </a:r>
            <a:endParaRPr lang="en-US" sz="2000" b="1" dirty="0">
              <a:solidFill>
                <a:srgbClr val="800000"/>
              </a:solidFill>
            </a:endParaRPr>
          </a:p>
        </p:txBody>
      </p:sp>
      <p:sp>
        <p:nvSpPr>
          <p:cNvPr id="17" name="Text Box 6"/>
          <p:cNvSpPr txBox="1">
            <a:spLocks noChangeArrowheads="1"/>
          </p:cNvSpPr>
          <p:nvPr/>
        </p:nvSpPr>
        <p:spPr bwMode="auto">
          <a:xfrm>
            <a:off x="361950" y="6259513"/>
            <a:ext cx="2992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dirty="0"/>
              <a:t>[</a:t>
            </a:r>
            <a:r>
              <a:rPr lang="en-US" b="0" dirty="0" err="1"/>
              <a:t>Tsochantaridis</a:t>
            </a:r>
            <a:r>
              <a:rPr lang="en-US" b="0" dirty="0"/>
              <a:t> et al., 2005]</a:t>
            </a:r>
          </a:p>
        </p:txBody>
      </p:sp>
    </p:spTree>
    <p:extLst>
      <p:ext uri="{BB962C8B-B14F-4D97-AF65-F5344CB8AC3E}">
        <p14:creationId xmlns:p14="http://schemas.microsoft.com/office/powerpoint/2010/main" val="3237814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9">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1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2"/>
          <p:cNvSpPr>
            <a:spLocks noGrp="1" noChangeArrowheads="1"/>
          </p:cNvSpPr>
          <p:nvPr>
            <p:ph type="title"/>
          </p:nvPr>
        </p:nvSpPr>
        <p:spPr/>
        <p:txBody>
          <a:bodyPr/>
          <a:lstStyle/>
          <a:p>
            <a:pPr eaLnBrk="1" hangingPunct="1"/>
            <a:r>
              <a:rPr lang="en-US">
                <a:latin typeface="Arial" charset="0"/>
              </a:rPr>
              <a:t>Adapting to Sequence Labeling</a:t>
            </a:r>
          </a:p>
        </p:txBody>
      </p:sp>
      <p:sp>
        <p:nvSpPr>
          <p:cNvPr id="8200" name="Rectangle 3"/>
          <p:cNvSpPr>
            <a:spLocks noGrp="1" noChangeArrowheads="1"/>
          </p:cNvSpPr>
          <p:nvPr>
            <p:ph type="body" sz="half" idx="1"/>
          </p:nvPr>
        </p:nvSpPr>
        <p:spPr>
          <a:xfrm>
            <a:off x="457200" y="1600200"/>
            <a:ext cx="8001000" cy="4525963"/>
          </a:xfrm>
        </p:spPr>
        <p:txBody>
          <a:bodyPr/>
          <a:lstStyle/>
          <a:p>
            <a:pPr eaLnBrk="1" hangingPunct="1"/>
            <a:r>
              <a:rPr lang="en-US" sz="2400" dirty="0" smtClean="0">
                <a:latin typeface="Arial" charset="0"/>
              </a:rPr>
              <a:t>Minimize</a:t>
            </a:r>
          </a:p>
          <a:p>
            <a:pPr eaLnBrk="1" hangingPunct="1"/>
            <a:endParaRPr lang="en-US" sz="1000" dirty="0">
              <a:latin typeface="Arial" charset="0"/>
            </a:endParaRPr>
          </a:p>
          <a:p>
            <a:pPr eaLnBrk="1" hangingPunct="1">
              <a:buFontTx/>
              <a:buNone/>
            </a:pPr>
            <a:r>
              <a:rPr lang="en-US" sz="2400" dirty="0" smtClean="0">
                <a:latin typeface="Arial" charset="0"/>
              </a:rPr>
              <a:t>    subject </a:t>
            </a:r>
            <a:r>
              <a:rPr lang="en-US" sz="2400" dirty="0">
                <a:latin typeface="Arial" charset="0"/>
              </a:rPr>
              <a:t>to</a:t>
            </a:r>
          </a:p>
          <a:p>
            <a:pPr eaLnBrk="1" hangingPunct="1"/>
            <a:endParaRPr lang="en-US" sz="2400" dirty="0" smtClean="0">
              <a:latin typeface="Arial" charset="0"/>
            </a:endParaRPr>
          </a:p>
          <a:p>
            <a:pPr eaLnBrk="1" hangingPunct="1"/>
            <a:endParaRPr lang="en-US" sz="2400" dirty="0">
              <a:latin typeface="Arial" charset="0"/>
            </a:endParaRPr>
          </a:p>
          <a:p>
            <a:pPr eaLnBrk="1" hangingPunct="1">
              <a:buFontTx/>
              <a:buNone/>
            </a:pPr>
            <a:r>
              <a:rPr lang="en-US" sz="2400" dirty="0" smtClean="0">
                <a:latin typeface="Arial" charset="0"/>
              </a:rPr>
              <a:t>    </a:t>
            </a:r>
            <a:r>
              <a:rPr lang="en-US" sz="2400" dirty="0">
                <a:latin typeface="Arial" charset="0"/>
              </a:rPr>
              <a:t>where                                                           </a:t>
            </a:r>
          </a:p>
          <a:p>
            <a:pPr eaLnBrk="1" hangingPunct="1"/>
            <a:endParaRPr lang="en-US" sz="2400" dirty="0">
              <a:latin typeface="Arial" charset="0"/>
            </a:endParaRPr>
          </a:p>
          <a:p>
            <a:pPr eaLnBrk="1" hangingPunct="1">
              <a:buFontTx/>
              <a:buNone/>
            </a:pPr>
            <a:r>
              <a:rPr lang="en-US" sz="2400" dirty="0" smtClean="0">
                <a:latin typeface="Arial" charset="0"/>
              </a:rPr>
              <a:t>    </a:t>
            </a:r>
            <a:r>
              <a:rPr lang="en-US" sz="2400" dirty="0">
                <a:latin typeface="Arial" charset="0"/>
              </a:rPr>
              <a:t>and</a:t>
            </a:r>
          </a:p>
          <a:p>
            <a:pPr eaLnBrk="1" hangingPunct="1"/>
            <a:endParaRPr lang="en-US" sz="2400" dirty="0">
              <a:latin typeface="Arial" charset="0"/>
            </a:endParaRPr>
          </a:p>
          <a:p>
            <a:pPr eaLnBrk="1" hangingPunct="1"/>
            <a:r>
              <a:rPr lang="en-US" sz="2400" b="1" dirty="0">
                <a:latin typeface="Arial" charset="0"/>
              </a:rPr>
              <a:t>Sum of slacks             upper bound </a:t>
            </a:r>
            <a:r>
              <a:rPr lang="en-US" sz="2400" b="1" dirty="0" smtClean="0">
                <a:latin typeface="Arial" charset="0"/>
              </a:rPr>
              <a:t>loss</a:t>
            </a:r>
            <a:r>
              <a:rPr lang="en-US" sz="2400" b="1" dirty="0">
                <a:latin typeface="Arial" charset="0"/>
              </a:rPr>
              <a:t>.</a:t>
            </a:r>
          </a:p>
          <a:p>
            <a:pPr eaLnBrk="1" hangingPunct="1"/>
            <a:endParaRPr lang="en-US" sz="2400" b="1" dirty="0">
              <a:latin typeface="Arial" charset="0"/>
            </a:endParaRPr>
          </a:p>
          <a:p>
            <a:pPr marL="0" indent="0" eaLnBrk="1" hangingPunct="1">
              <a:buNone/>
            </a:pPr>
            <a:endParaRPr lang="en-US" sz="2000" b="1" dirty="0">
              <a:latin typeface="Arial" charset="0"/>
            </a:endParaRPr>
          </a:p>
        </p:txBody>
      </p:sp>
      <p:graphicFrame>
        <p:nvGraphicFramePr>
          <p:cNvPr id="8194" name="Object 4"/>
          <p:cNvGraphicFramePr>
            <a:graphicFrameLocks noChangeAspect="1"/>
          </p:cNvGraphicFramePr>
          <p:nvPr>
            <p:ph sz="quarter" idx="2"/>
            <p:extLst>
              <p:ext uri="{D42A27DB-BD31-4B8C-83A1-F6EECF244321}">
                <p14:modId xmlns:p14="http://schemas.microsoft.com/office/powerpoint/2010/main" val="4238952458"/>
              </p:ext>
            </p:extLst>
          </p:nvPr>
        </p:nvGraphicFramePr>
        <p:xfrm>
          <a:off x="1905000" y="3549636"/>
          <a:ext cx="3429000" cy="717564"/>
        </p:xfrm>
        <a:graphic>
          <a:graphicData uri="http://schemas.openxmlformats.org/presentationml/2006/ole">
            <mc:AlternateContent xmlns:mc="http://schemas.openxmlformats.org/markup-compatibility/2006">
              <mc:Choice xmlns:v="urn:schemas-microsoft-com:vml" Requires="v">
                <p:oleObj spid="_x0000_s72326" name="Equation" r:id="rId4" imgW="1638000" imgH="342720" progId="Equation.3">
                  <p:embed/>
                </p:oleObj>
              </mc:Choice>
              <mc:Fallback>
                <p:oleObj name="Equation" r:id="rId4" imgW="1638000" imgH="342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549636"/>
                        <a:ext cx="3429000" cy="717564"/>
                      </a:xfrm>
                      <a:prstGeom prst="rect">
                        <a:avLst/>
                      </a:prstGeom>
                      <a:noFill/>
                      <a:ln>
                        <a:noFill/>
                      </a:ln>
                      <a:effectLst/>
                    </p:spPr>
                  </p:pic>
                </p:oleObj>
              </mc:Fallback>
            </mc:AlternateContent>
          </a:graphicData>
        </a:graphic>
      </p:graphicFrame>
      <p:graphicFrame>
        <p:nvGraphicFramePr>
          <p:cNvPr id="8195" name="Object 5"/>
          <p:cNvGraphicFramePr>
            <a:graphicFrameLocks noChangeAspect="1"/>
          </p:cNvGraphicFramePr>
          <p:nvPr>
            <p:ph sz="half" idx="4294967295"/>
            <p:extLst>
              <p:ext uri="{D42A27DB-BD31-4B8C-83A1-F6EECF244321}">
                <p14:modId xmlns:p14="http://schemas.microsoft.com/office/powerpoint/2010/main" val="1759099915"/>
              </p:ext>
            </p:extLst>
          </p:nvPr>
        </p:nvGraphicFramePr>
        <p:xfrm>
          <a:off x="2362200" y="1447800"/>
          <a:ext cx="1828800" cy="816429"/>
        </p:xfrm>
        <a:graphic>
          <a:graphicData uri="http://schemas.openxmlformats.org/presentationml/2006/ole">
            <mc:AlternateContent xmlns:mc="http://schemas.openxmlformats.org/markup-compatibility/2006">
              <mc:Choice xmlns:v="urn:schemas-microsoft-com:vml" Requires="v">
                <p:oleObj spid="_x0000_s72327" name="Equation" r:id="rId6" imgW="939600" imgH="419040" progId="Equation.3">
                  <p:embed/>
                </p:oleObj>
              </mc:Choice>
              <mc:Fallback>
                <p:oleObj name="Equation" r:id="rId6" imgW="93960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447800"/>
                        <a:ext cx="1828800" cy="816429"/>
                      </a:xfrm>
                      <a:prstGeom prst="rect">
                        <a:avLst/>
                      </a:prstGeom>
                      <a:noFill/>
                      <a:ln>
                        <a:noFill/>
                      </a:ln>
                      <a:effectLst/>
                    </p:spPr>
                  </p:pic>
                </p:oleObj>
              </mc:Fallback>
            </mc:AlternateContent>
          </a:graphicData>
        </a:graphic>
      </p:graphicFrame>
      <p:graphicFrame>
        <p:nvGraphicFramePr>
          <p:cNvPr id="8197" name="Object 7"/>
          <p:cNvGraphicFramePr>
            <a:graphicFrameLocks noChangeAspect="1"/>
          </p:cNvGraphicFramePr>
          <p:nvPr>
            <p:ph sz="quarter" idx="3"/>
            <p:extLst>
              <p:ext uri="{D42A27DB-BD31-4B8C-83A1-F6EECF244321}">
                <p14:modId xmlns:p14="http://schemas.microsoft.com/office/powerpoint/2010/main" val="148158919"/>
              </p:ext>
            </p:extLst>
          </p:nvPr>
        </p:nvGraphicFramePr>
        <p:xfrm>
          <a:off x="1523999" y="4267200"/>
          <a:ext cx="3173881" cy="838201"/>
        </p:xfrm>
        <a:graphic>
          <a:graphicData uri="http://schemas.openxmlformats.org/presentationml/2006/ole">
            <mc:AlternateContent xmlns:mc="http://schemas.openxmlformats.org/markup-compatibility/2006">
              <mc:Choice xmlns:v="urn:schemas-microsoft-com:vml" Requires="v">
                <p:oleObj spid="_x0000_s72328" name="Equation" r:id="rId8" imgW="1587240" imgH="419040" progId="Equation.3">
                  <p:embed/>
                </p:oleObj>
              </mc:Choice>
              <mc:Fallback>
                <p:oleObj name="Equation" r:id="rId8" imgW="1587240" imgH="419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3999" y="4267200"/>
                        <a:ext cx="3173881" cy="838201"/>
                      </a:xfrm>
                      <a:prstGeom prst="rect">
                        <a:avLst/>
                      </a:prstGeom>
                      <a:noFill/>
                      <a:ln>
                        <a:noFill/>
                      </a:ln>
                      <a:effectLst/>
                    </p:spPr>
                  </p:pic>
                </p:oleObj>
              </mc:Fallback>
            </mc:AlternateContent>
          </a:graphicData>
        </a:graphic>
      </p:graphicFrame>
      <p:graphicFrame>
        <p:nvGraphicFramePr>
          <p:cNvPr id="8198" name="Object 8"/>
          <p:cNvGraphicFramePr>
            <a:graphicFrameLocks noChangeAspect="1"/>
          </p:cNvGraphicFramePr>
          <p:nvPr>
            <p:extLst>
              <p:ext uri="{D42A27DB-BD31-4B8C-83A1-F6EECF244321}">
                <p14:modId xmlns:p14="http://schemas.microsoft.com/office/powerpoint/2010/main" val="2925665269"/>
              </p:ext>
            </p:extLst>
          </p:nvPr>
        </p:nvGraphicFramePr>
        <p:xfrm>
          <a:off x="3138488" y="5202238"/>
          <a:ext cx="733425" cy="817562"/>
        </p:xfrm>
        <a:graphic>
          <a:graphicData uri="http://schemas.openxmlformats.org/presentationml/2006/ole">
            <mc:AlternateContent xmlns:mc="http://schemas.openxmlformats.org/markup-compatibility/2006">
              <mc:Choice xmlns:v="urn:schemas-microsoft-com:vml" Requires="v">
                <p:oleObj spid="_x0000_s72329" name="Equation" r:id="rId10" imgW="330200" imgH="368300" progId="Equation.3">
                  <p:embed/>
                </p:oleObj>
              </mc:Choice>
              <mc:Fallback>
                <p:oleObj name="Equation" r:id="rId10" imgW="330200" imgH="368300" progId="Equation.3">
                  <p:embed/>
                  <p:pic>
                    <p:nvPicPr>
                      <p:cNvPr id="0" name=""/>
                      <p:cNvPicPr>
                        <a:picLocks noChangeAspect="1" noChangeArrowheads="1"/>
                      </p:cNvPicPr>
                      <p:nvPr/>
                    </p:nvPicPr>
                    <p:blipFill>
                      <a:blip r:embed="rId11"/>
                      <a:srcRect/>
                      <a:stretch>
                        <a:fillRect/>
                      </a:stretch>
                    </p:blipFill>
                    <p:spPr bwMode="auto">
                      <a:xfrm>
                        <a:off x="3138488" y="5202238"/>
                        <a:ext cx="733425"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TextBox 1"/>
          <p:cNvSpPr txBox="1"/>
          <p:nvPr/>
        </p:nvSpPr>
        <p:spPr>
          <a:xfrm>
            <a:off x="5943600" y="4038600"/>
            <a:ext cx="2916033" cy="400110"/>
          </a:xfrm>
          <a:prstGeom prst="rect">
            <a:avLst/>
          </a:prstGeom>
          <a:noFill/>
        </p:spPr>
        <p:txBody>
          <a:bodyPr wrap="none" rtlCol="0">
            <a:spAutoFit/>
          </a:bodyPr>
          <a:lstStyle/>
          <a:p>
            <a:r>
              <a:rPr lang="en-US" sz="2000" b="1" dirty="0" smtClean="0">
                <a:solidFill>
                  <a:srgbClr val="800000"/>
                </a:solidFill>
              </a:rPr>
              <a:t>Too many constraints!</a:t>
            </a:r>
            <a:endParaRPr lang="en-US" sz="2000" b="1" dirty="0">
              <a:solidFill>
                <a:srgbClr val="800000"/>
              </a:solidFill>
            </a:endParaRPr>
          </a:p>
        </p:txBody>
      </p:sp>
      <p:cxnSp>
        <p:nvCxnSpPr>
          <p:cNvPr id="4" name="Straight Arrow Connector 3"/>
          <p:cNvCxnSpPr/>
          <p:nvPr/>
        </p:nvCxnSpPr>
        <p:spPr>
          <a:xfrm flipH="1" flipV="1">
            <a:off x="6553200" y="3200400"/>
            <a:ext cx="762000" cy="838200"/>
          </a:xfrm>
          <a:prstGeom prst="straightConnector1">
            <a:avLst/>
          </a:prstGeom>
          <a:ln w="38100">
            <a:solidFill>
              <a:srgbClr val="80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3" name="Object 6"/>
          <p:cNvGraphicFramePr>
            <a:graphicFrameLocks noChangeAspect="1"/>
          </p:cNvGraphicFramePr>
          <p:nvPr>
            <p:extLst>
              <p:ext uri="{D42A27DB-BD31-4B8C-83A1-F6EECF244321}">
                <p14:modId xmlns:p14="http://schemas.microsoft.com/office/powerpoint/2010/main" val="3325164338"/>
              </p:ext>
            </p:extLst>
          </p:nvPr>
        </p:nvGraphicFramePr>
        <p:xfrm>
          <a:off x="838200" y="2681143"/>
          <a:ext cx="7924800" cy="519258"/>
        </p:xfrm>
        <a:graphic>
          <a:graphicData uri="http://schemas.openxmlformats.org/presentationml/2006/ole">
            <mc:AlternateContent xmlns:mc="http://schemas.openxmlformats.org/markup-compatibility/2006">
              <mc:Choice xmlns:v="urn:schemas-microsoft-com:vml" Requires="v">
                <p:oleObj spid="_x0000_s72330" name="Equation" r:id="rId12" imgW="3683000" imgH="241300" progId="Equation.3">
                  <p:embed/>
                </p:oleObj>
              </mc:Choice>
              <mc:Fallback>
                <p:oleObj name="Equation" r:id="rId12" imgW="3683000" imgH="241300" progId="Equation.3">
                  <p:embed/>
                  <p:pic>
                    <p:nvPicPr>
                      <p:cNvPr id="0" name=""/>
                      <p:cNvPicPr>
                        <a:picLocks noChangeAspect="1" noChangeArrowheads="1"/>
                      </p:cNvPicPr>
                      <p:nvPr/>
                    </p:nvPicPr>
                    <p:blipFill>
                      <a:blip r:embed="rId13"/>
                      <a:srcRect/>
                      <a:stretch>
                        <a:fillRect/>
                      </a:stretch>
                    </p:blipFill>
                    <p:spPr bwMode="auto">
                      <a:xfrm>
                        <a:off x="838200" y="2681143"/>
                        <a:ext cx="7924800" cy="51925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70954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p:txBody>
          <a:bodyPr/>
          <a:lstStyle/>
          <a:p>
            <a:r>
              <a:rPr lang="en-US">
                <a:latin typeface="Arial" charset="0"/>
              </a:rPr>
              <a:t>Structural SVM Training</a:t>
            </a:r>
          </a:p>
        </p:txBody>
      </p:sp>
      <p:sp>
        <p:nvSpPr>
          <p:cNvPr id="9221" name="Content Placeholder 2"/>
          <p:cNvSpPr>
            <a:spLocks noGrp="1"/>
          </p:cNvSpPr>
          <p:nvPr>
            <p:ph idx="1"/>
          </p:nvPr>
        </p:nvSpPr>
        <p:spPr/>
        <p:txBody>
          <a:bodyPr/>
          <a:lstStyle/>
          <a:p>
            <a:endParaRPr lang="en-US" dirty="0">
              <a:latin typeface="Arial" charset="0"/>
            </a:endParaRPr>
          </a:p>
          <a:p>
            <a:endParaRPr lang="en-US" sz="2400" dirty="0" smtClean="0">
              <a:latin typeface="Arial" charset="0"/>
            </a:endParaRPr>
          </a:p>
          <a:p>
            <a:r>
              <a:rPr lang="en-US" sz="2400" dirty="0" smtClean="0">
                <a:latin typeface="Arial" charset="0"/>
              </a:rPr>
              <a:t>The trick is to not enumerate all constraints.</a:t>
            </a:r>
          </a:p>
          <a:p>
            <a:endParaRPr lang="en-US" sz="2400" dirty="0" smtClean="0">
              <a:latin typeface="Arial" charset="0"/>
            </a:endParaRPr>
          </a:p>
          <a:p>
            <a:r>
              <a:rPr lang="en-US" sz="2400" dirty="0" smtClean="0">
                <a:latin typeface="Arial" charset="0"/>
              </a:rPr>
              <a:t>Suppose </a:t>
            </a:r>
            <a:r>
              <a:rPr lang="en-US" sz="2400" dirty="0">
                <a:latin typeface="Arial" charset="0"/>
              </a:rPr>
              <a:t>we only solve the SVM objective over a small subset of constraints (working set)</a:t>
            </a:r>
            <a:r>
              <a:rPr lang="en-US" sz="2400" dirty="0" smtClean="0">
                <a:latin typeface="Arial" charset="0"/>
              </a:rPr>
              <a:t>.</a:t>
            </a:r>
          </a:p>
          <a:p>
            <a:pPr lvl="1"/>
            <a:r>
              <a:rPr lang="en-US" sz="2000" dirty="0" smtClean="0">
                <a:latin typeface="Arial" charset="0"/>
              </a:rPr>
              <a:t>This is efficient</a:t>
            </a:r>
          </a:p>
          <a:p>
            <a:pPr lvl="1"/>
            <a:r>
              <a:rPr lang="en-US" sz="2000" dirty="0">
                <a:latin typeface="Arial" charset="0"/>
              </a:rPr>
              <a:t>E</a:t>
            </a:r>
            <a:r>
              <a:rPr lang="en-US" sz="2000" dirty="0" smtClean="0">
                <a:latin typeface="Arial" charset="0"/>
              </a:rPr>
              <a:t>quivalent to solving standard SVM.</a:t>
            </a:r>
          </a:p>
          <a:p>
            <a:endParaRPr lang="en-US" sz="2400" dirty="0">
              <a:latin typeface="Arial" charset="0"/>
            </a:endParaRPr>
          </a:p>
          <a:p>
            <a:r>
              <a:rPr lang="en-US" sz="2400" dirty="0" smtClean="0">
                <a:latin typeface="Arial" charset="0"/>
              </a:rPr>
              <a:t>But some </a:t>
            </a:r>
            <a:r>
              <a:rPr lang="en-US" sz="2400" dirty="0">
                <a:latin typeface="Arial" charset="0"/>
              </a:rPr>
              <a:t>constraints from global set might be violated</a:t>
            </a:r>
            <a:r>
              <a:rPr lang="en-US" sz="2400" dirty="0" smtClean="0">
                <a:latin typeface="Arial" charset="0"/>
              </a:rPr>
              <a:t>.</a:t>
            </a:r>
          </a:p>
          <a:p>
            <a:endParaRPr lang="en-US" sz="2400" dirty="0">
              <a:latin typeface="Arial" charset="0"/>
            </a:endParaRPr>
          </a:p>
        </p:txBody>
      </p:sp>
      <p:graphicFrame>
        <p:nvGraphicFramePr>
          <p:cNvPr id="9219" name="Object 6"/>
          <p:cNvGraphicFramePr>
            <a:graphicFrameLocks noChangeAspect="1"/>
          </p:cNvGraphicFramePr>
          <p:nvPr>
            <p:extLst>
              <p:ext uri="{D42A27DB-BD31-4B8C-83A1-F6EECF244321}">
                <p14:modId xmlns:p14="http://schemas.microsoft.com/office/powerpoint/2010/main" val="2969624772"/>
              </p:ext>
            </p:extLst>
          </p:nvPr>
        </p:nvGraphicFramePr>
        <p:xfrm>
          <a:off x="501650" y="1576387"/>
          <a:ext cx="8032750" cy="557213"/>
        </p:xfrm>
        <a:graphic>
          <a:graphicData uri="http://schemas.openxmlformats.org/presentationml/2006/ole">
            <mc:AlternateContent xmlns:mc="http://schemas.openxmlformats.org/markup-compatibility/2006">
              <mc:Choice xmlns:v="urn:schemas-microsoft-com:vml" Requires="v">
                <p:oleObj spid="_x0000_s9498" name="Equation" r:id="rId3" imgW="3479800" imgH="241300" progId="Equation.3">
                  <p:embed/>
                </p:oleObj>
              </mc:Choice>
              <mc:Fallback>
                <p:oleObj name="Equation" r:id="rId3" imgW="3479800" imgH="241300" progId="Equation.3">
                  <p:embed/>
                  <p:pic>
                    <p:nvPicPr>
                      <p:cNvPr id="0" name="Object 6"/>
                      <p:cNvPicPr>
                        <a:picLocks noChangeAspect="1" noChangeArrowheads="1"/>
                      </p:cNvPicPr>
                      <p:nvPr/>
                    </p:nvPicPr>
                    <p:blipFill>
                      <a:blip r:embed="rId4"/>
                      <a:srcRect/>
                      <a:stretch>
                        <a:fillRect/>
                      </a:stretch>
                    </p:blipFill>
                    <p:spPr bwMode="auto">
                      <a:xfrm>
                        <a:off x="501650" y="1576387"/>
                        <a:ext cx="8032750" cy="557213"/>
                      </a:xfrm>
                      <a:prstGeom prst="rect">
                        <a:avLst/>
                      </a:prstGeom>
                      <a:noFill/>
                      <a:ln w="9525">
                        <a:solidFill>
                          <a:schemeClr val="tx1"/>
                        </a:solidFill>
                        <a:miter lim="800000"/>
                        <a:headEnd/>
                        <a:tailEnd/>
                      </a:ln>
                      <a:effec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atin typeface="Arial" charset="0"/>
              </a:rPr>
              <a:t>Structural SVM Training</a:t>
            </a:r>
          </a:p>
        </p:txBody>
      </p:sp>
      <p:sp>
        <p:nvSpPr>
          <p:cNvPr id="20483" name="Rectangle 3"/>
          <p:cNvSpPr>
            <a:spLocks noGrp="1" noChangeArrowheads="1"/>
          </p:cNvSpPr>
          <p:nvPr>
            <p:ph type="body" idx="1"/>
          </p:nvPr>
        </p:nvSpPr>
        <p:spPr/>
        <p:txBody>
          <a:bodyPr/>
          <a:lstStyle/>
          <a:p>
            <a:pPr eaLnBrk="1" hangingPunct="1">
              <a:lnSpc>
                <a:spcPct val="80000"/>
              </a:lnSpc>
            </a:pPr>
            <a:r>
              <a:rPr lang="en-US" sz="2000" b="1" dirty="0">
                <a:latin typeface="Arial" charset="0"/>
              </a:rPr>
              <a:t>STEP 1: </a:t>
            </a:r>
            <a:r>
              <a:rPr lang="en-US" sz="2000" dirty="0">
                <a:latin typeface="Arial" charset="0"/>
              </a:rPr>
              <a:t>Solve the SVM objective function using only </a:t>
            </a:r>
            <a:r>
              <a:rPr lang="en-US" sz="2000" dirty="0" smtClean="0">
                <a:latin typeface="Arial" charset="0"/>
              </a:rPr>
              <a:t>working </a:t>
            </a:r>
            <a:r>
              <a:rPr lang="en-US" sz="2000" dirty="0">
                <a:latin typeface="Arial" charset="0"/>
              </a:rPr>
              <a:t>set of </a:t>
            </a:r>
            <a:r>
              <a:rPr lang="en-US" sz="2000" dirty="0" smtClean="0">
                <a:latin typeface="Arial" charset="0"/>
              </a:rPr>
              <a:t>constraints </a:t>
            </a:r>
            <a:r>
              <a:rPr lang="en-US" sz="2000" b="1" dirty="0" smtClean="0">
                <a:latin typeface="Arial" charset="0"/>
              </a:rPr>
              <a:t>W</a:t>
            </a:r>
            <a:r>
              <a:rPr lang="en-US" sz="2000" dirty="0" smtClean="0">
                <a:latin typeface="Arial" charset="0"/>
              </a:rPr>
              <a:t>.</a:t>
            </a:r>
            <a:endParaRPr lang="en-US" sz="2000" dirty="0">
              <a:latin typeface="Arial" charset="0"/>
            </a:endParaRPr>
          </a:p>
          <a:p>
            <a:pPr eaLnBrk="1" hangingPunct="1">
              <a:lnSpc>
                <a:spcPct val="80000"/>
              </a:lnSpc>
            </a:pPr>
            <a:endParaRPr lang="en-US" sz="2000" dirty="0">
              <a:latin typeface="Arial" charset="0"/>
            </a:endParaRPr>
          </a:p>
          <a:p>
            <a:pPr eaLnBrk="1" hangingPunct="1">
              <a:lnSpc>
                <a:spcPct val="80000"/>
              </a:lnSpc>
            </a:pPr>
            <a:r>
              <a:rPr lang="en-US" sz="2000" b="1" dirty="0">
                <a:latin typeface="Arial" charset="0"/>
              </a:rPr>
              <a:t>STEP 2: </a:t>
            </a:r>
            <a:r>
              <a:rPr lang="en-US" sz="2000" dirty="0">
                <a:latin typeface="Arial" charset="0"/>
              </a:rPr>
              <a:t>Using the model learned in STEP 1, find the most violated constraint from the global set of constraints.</a:t>
            </a:r>
          </a:p>
          <a:p>
            <a:pPr eaLnBrk="1" hangingPunct="1">
              <a:lnSpc>
                <a:spcPct val="80000"/>
              </a:lnSpc>
            </a:pPr>
            <a:endParaRPr lang="en-US" sz="2000" dirty="0">
              <a:latin typeface="Arial" charset="0"/>
            </a:endParaRPr>
          </a:p>
          <a:p>
            <a:pPr eaLnBrk="1" hangingPunct="1">
              <a:lnSpc>
                <a:spcPct val="80000"/>
              </a:lnSpc>
            </a:pPr>
            <a:r>
              <a:rPr lang="en-US" sz="2000" b="1" dirty="0">
                <a:latin typeface="Arial" charset="0"/>
              </a:rPr>
              <a:t>STEP 3: </a:t>
            </a:r>
            <a:r>
              <a:rPr lang="en-US" sz="2000" dirty="0">
                <a:latin typeface="Arial" charset="0"/>
              </a:rPr>
              <a:t>If the constraint returned in STEP 2 is violated by more </a:t>
            </a:r>
            <a:r>
              <a:rPr lang="en-US" sz="2000" dirty="0" smtClean="0">
                <a:latin typeface="Arial" charset="0"/>
              </a:rPr>
              <a:t>than </a:t>
            </a:r>
            <a:r>
              <a:rPr lang="en-US" sz="2000" dirty="0" err="1" smtClean="0">
                <a:latin typeface="Arial" charset="0"/>
              </a:rPr>
              <a:t>ε</a:t>
            </a:r>
            <a:r>
              <a:rPr lang="en-US" sz="2000" dirty="0" smtClean="0">
                <a:latin typeface="Arial" charset="0"/>
              </a:rPr>
              <a:t>, </a:t>
            </a:r>
            <a:r>
              <a:rPr lang="en-US" sz="2000" dirty="0">
                <a:latin typeface="Arial" charset="0"/>
              </a:rPr>
              <a:t>add it </a:t>
            </a:r>
            <a:r>
              <a:rPr lang="en-US" sz="2000" dirty="0" smtClean="0">
                <a:latin typeface="Arial" charset="0"/>
              </a:rPr>
              <a:t>to </a:t>
            </a:r>
            <a:r>
              <a:rPr lang="en-US" sz="2000" b="1" dirty="0" smtClean="0">
                <a:latin typeface="Arial" charset="0"/>
              </a:rPr>
              <a:t>W</a:t>
            </a:r>
            <a:r>
              <a:rPr lang="en-US" sz="2000" dirty="0" smtClean="0">
                <a:latin typeface="Arial" charset="0"/>
              </a:rPr>
              <a:t>.</a:t>
            </a:r>
            <a:endParaRPr lang="en-US" sz="2000" dirty="0">
              <a:latin typeface="Arial" charset="0"/>
            </a:endParaRPr>
          </a:p>
          <a:p>
            <a:pPr eaLnBrk="1" hangingPunct="1">
              <a:lnSpc>
                <a:spcPct val="80000"/>
              </a:lnSpc>
            </a:pPr>
            <a:endParaRPr lang="en-US" sz="2000" dirty="0">
              <a:latin typeface="Arial" charset="0"/>
            </a:endParaRPr>
          </a:p>
          <a:p>
            <a:pPr eaLnBrk="1" hangingPunct="1">
              <a:lnSpc>
                <a:spcPct val="80000"/>
              </a:lnSpc>
            </a:pPr>
            <a:r>
              <a:rPr lang="en-US" sz="2000" b="1" dirty="0">
                <a:latin typeface="Arial" charset="0"/>
              </a:rPr>
              <a:t>Repeat STEP 1-3 </a:t>
            </a:r>
            <a:r>
              <a:rPr lang="en-US" sz="2000" dirty="0">
                <a:latin typeface="Arial" charset="0"/>
              </a:rPr>
              <a:t>until no additional constraints are added.  Return the most recent model that was trained in STEP 1. </a:t>
            </a:r>
          </a:p>
          <a:p>
            <a:pPr eaLnBrk="1" hangingPunct="1">
              <a:lnSpc>
                <a:spcPct val="80000"/>
              </a:lnSpc>
            </a:pPr>
            <a:endParaRPr lang="en-US" sz="2000" dirty="0">
              <a:latin typeface="Arial" charset="0"/>
            </a:endParaRPr>
          </a:p>
        </p:txBody>
      </p:sp>
      <p:sp>
        <p:nvSpPr>
          <p:cNvPr id="20484" name="Rectangle 4"/>
          <p:cNvSpPr>
            <a:spLocks noChangeArrowheads="1"/>
          </p:cNvSpPr>
          <p:nvPr/>
        </p:nvSpPr>
        <p:spPr bwMode="auto">
          <a:xfrm>
            <a:off x="1066800" y="4994275"/>
            <a:ext cx="7239000" cy="646331"/>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dirty="0"/>
              <a:t>STEP 1-3 is guaranteed to loop for at most O(1/</a:t>
            </a:r>
            <a:r>
              <a:rPr lang="en-US" dirty="0" smtClean="0"/>
              <a:t>epsilon) </a:t>
            </a:r>
            <a:r>
              <a:rPr lang="en-US" dirty="0"/>
              <a:t>iterations.  </a:t>
            </a:r>
            <a:r>
              <a:rPr lang="en-US" dirty="0" smtClean="0"/>
              <a:t>[</a:t>
            </a:r>
            <a:r>
              <a:rPr lang="en-US" dirty="0" err="1" smtClean="0"/>
              <a:t>Joachims</a:t>
            </a:r>
            <a:r>
              <a:rPr lang="en-US" dirty="0" smtClean="0"/>
              <a:t> et al., 2009]</a:t>
            </a:r>
            <a:endParaRPr lang="en-US" dirty="0"/>
          </a:p>
        </p:txBody>
      </p:sp>
      <p:sp>
        <p:nvSpPr>
          <p:cNvPr id="6" name="TextBox 4"/>
          <p:cNvSpPr txBox="1">
            <a:spLocks noChangeArrowheads="1"/>
          </p:cNvSpPr>
          <p:nvPr/>
        </p:nvSpPr>
        <p:spPr bwMode="auto">
          <a:xfrm>
            <a:off x="204788" y="6335713"/>
            <a:ext cx="4595812" cy="369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*This is known as a </a:t>
            </a:r>
            <a:r>
              <a:rPr lang="ja-JP" altLang="en-US"/>
              <a:t>“</a:t>
            </a:r>
            <a:r>
              <a:rPr lang="en-US"/>
              <a:t>cutting plane</a:t>
            </a:r>
            <a:r>
              <a:rPr lang="ja-JP" altLang="en-US"/>
              <a:t>”</a:t>
            </a:r>
            <a:r>
              <a:rPr lang="en-US"/>
              <a:t> method.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
          <p:cNvSpPr>
            <a:spLocks noGrp="1" noChangeArrowheads="1"/>
          </p:cNvSpPr>
          <p:nvPr>
            <p:ph type="title"/>
          </p:nvPr>
        </p:nvSpPr>
        <p:spPr/>
        <p:txBody>
          <a:bodyPr/>
          <a:lstStyle/>
          <a:p>
            <a:pPr eaLnBrk="1" hangingPunct="1"/>
            <a:r>
              <a:rPr lang="en-US">
                <a:latin typeface="Arial" charset="0"/>
              </a:rPr>
              <a:t>Illustrative Example</a:t>
            </a:r>
          </a:p>
        </p:txBody>
      </p:sp>
      <p:sp>
        <p:nvSpPr>
          <p:cNvPr id="21507" name="Rectangle 11"/>
          <p:cNvSpPr>
            <a:spLocks noGrp="1" noChangeArrowheads="1"/>
          </p:cNvSpPr>
          <p:nvPr>
            <p:ph type="body" sz="half" idx="4294967295"/>
          </p:nvPr>
        </p:nvSpPr>
        <p:spPr>
          <a:xfrm>
            <a:off x="457200" y="4343400"/>
            <a:ext cx="4038600" cy="1706563"/>
          </a:xfrm>
        </p:spPr>
        <p:txBody>
          <a:bodyPr/>
          <a:lstStyle/>
          <a:p>
            <a:pPr eaLnBrk="1" hangingPunct="1">
              <a:buFontTx/>
              <a:buNone/>
            </a:pPr>
            <a:r>
              <a:rPr lang="en-US" sz="2400">
                <a:latin typeface="Arial" charset="0"/>
              </a:rPr>
              <a:t>Original SVM Problem</a:t>
            </a:r>
          </a:p>
          <a:p>
            <a:pPr eaLnBrk="1" hangingPunct="1"/>
            <a:r>
              <a:rPr lang="en-US" sz="1800">
                <a:latin typeface="Arial" charset="0"/>
              </a:rPr>
              <a:t>Exponential constraints</a:t>
            </a:r>
          </a:p>
          <a:p>
            <a:pPr eaLnBrk="1" hangingPunct="1"/>
            <a:r>
              <a:rPr lang="en-US" sz="1800">
                <a:latin typeface="Arial" charset="0"/>
              </a:rPr>
              <a:t>Most are dominated by a small set of </a:t>
            </a:r>
            <a:r>
              <a:rPr lang="ja-JP" altLang="en-US" sz="1800">
                <a:latin typeface="Arial" charset="0"/>
              </a:rPr>
              <a:t>“</a:t>
            </a:r>
            <a:r>
              <a:rPr lang="en-US" sz="1800">
                <a:latin typeface="Arial" charset="0"/>
              </a:rPr>
              <a:t>important</a:t>
            </a:r>
            <a:r>
              <a:rPr lang="ja-JP" altLang="en-US" sz="1800">
                <a:latin typeface="Arial" charset="0"/>
              </a:rPr>
              <a:t>”</a:t>
            </a:r>
            <a:r>
              <a:rPr lang="en-US" sz="1800">
                <a:latin typeface="Arial" charset="0"/>
              </a:rPr>
              <a:t> constraints</a:t>
            </a:r>
          </a:p>
        </p:txBody>
      </p:sp>
      <p:sp>
        <p:nvSpPr>
          <p:cNvPr id="21508" name="Rectangle 12"/>
          <p:cNvSpPr>
            <a:spLocks noGrp="1" noChangeArrowheads="1"/>
          </p:cNvSpPr>
          <p:nvPr>
            <p:ph type="body" sz="half" idx="4294967295"/>
          </p:nvPr>
        </p:nvSpPr>
        <p:spPr>
          <a:xfrm>
            <a:off x="4648200" y="4343400"/>
            <a:ext cx="4038600" cy="1858963"/>
          </a:xfrm>
        </p:spPr>
        <p:txBody>
          <a:bodyPr/>
          <a:lstStyle/>
          <a:p>
            <a:pPr eaLnBrk="1" hangingPunct="1">
              <a:buFontTx/>
              <a:buNone/>
            </a:pPr>
            <a:r>
              <a:rPr lang="en-US" sz="2400">
                <a:latin typeface="Arial" charset="0"/>
              </a:rPr>
              <a:t>Structural SVM Approach</a:t>
            </a:r>
          </a:p>
          <a:p>
            <a:pPr eaLnBrk="1" hangingPunct="1"/>
            <a:r>
              <a:rPr lang="en-US" sz="1800">
                <a:latin typeface="Arial" charset="0"/>
              </a:rPr>
              <a:t>Repeatedly finds the next most violated constraint…</a:t>
            </a:r>
          </a:p>
          <a:p>
            <a:pPr eaLnBrk="1" hangingPunct="1"/>
            <a:r>
              <a:rPr lang="en-US" sz="1800">
                <a:latin typeface="Arial" charset="0"/>
              </a:rPr>
              <a:t>…until set of constraints is a good approximation.</a:t>
            </a:r>
          </a:p>
          <a:p>
            <a:pPr eaLnBrk="1" hangingPunct="1"/>
            <a:endParaRPr lang="en-US" sz="1800">
              <a:latin typeface="Arial" charset="0"/>
            </a:endParaRPr>
          </a:p>
        </p:txBody>
      </p:sp>
      <p:pic>
        <p:nvPicPr>
          <p:cNvPr id="21509" name="Picture 16" descr="cutting_pl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04950"/>
            <a:ext cx="3581400" cy="2686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0" name="Picture 6" descr="full_constraint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04950"/>
            <a:ext cx="3581400" cy="2686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4"/>
          <p:cNvSpPr txBox="1">
            <a:spLocks noChangeArrowheads="1"/>
          </p:cNvSpPr>
          <p:nvPr/>
        </p:nvSpPr>
        <p:spPr bwMode="auto">
          <a:xfrm>
            <a:off x="204788" y="6335713"/>
            <a:ext cx="4595812" cy="369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*This is known as a </a:t>
            </a:r>
            <a:r>
              <a:rPr lang="ja-JP" altLang="en-US"/>
              <a:t>“</a:t>
            </a:r>
            <a:r>
              <a:rPr lang="en-US"/>
              <a:t>cutting plane</a:t>
            </a:r>
            <a:r>
              <a:rPr lang="ja-JP" altLang="en-US"/>
              <a:t>”</a:t>
            </a:r>
            <a:r>
              <a:rPr lang="en-US"/>
              <a:t> method.</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4"/>
          <p:cNvSpPr>
            <a:spLocks noGrp="1" noChangeArrowheads="1"/>
          </p:cNvSpPr>
          <p:nvPr>
            <p:ph type="title"/>
          </p:nvPr>
        </p:nvSpPr>
        <p:spPr/>
        <p:txBody>
          <a:bodyPr/>
          <a:lstStyle/>
          <a:p>
            <a:pPr eaLnBrk="1" hangingPunct="1"/>
            <a:r>
              <a:rPr lang="en-US">
                <a:latin typeface="Arial" charset="0"/>
              </a:rPr>
              <a:t>Illustrative Example</a:t>
            </a:r>
          </a:p>
        </p:txBody>
      </p:sp>
      <p:sp>
        <p:nvSpPr>
          <p:cNvPr id="22531" name="Rectangle 11"/>
          <p:cNvSpPr>
            <a:spLocks noGrp="1" noChangeArrowheads="1"/>
          </p:cNvSpPr>
          <p:nvPr>
            <p:ph type="body" sz="half" idx="4294967295"/>
          </p:nvPr>
        </p:nvSpPr>
        <p:spPr>
          <a:xfrm>
            <a:off x="457200" y="4343400"/>
            <a:ext cx="4038600" cy="1706563"/>
          </a:xfrm>
        </p:spPr>
        <p:txBody>
          <a:bodyPr/>
          <a:lstStyle/>
          <a:p>
            <a:pPr eaLnBrk="1" hangingPunct="1">
              <a:buFontTx/>
              <a:buNone/>
            </a:pPr>
            <a:r>
              <a:rPr lang="en-US" sz="2400">
                <a:latin typeface="Arial" charset="0"/>
              </a:rPr>
              <a:t>Original SVM Problem</a:t>
            </a:r>
          </a:p>
          <a:p>
            <a:pPr eaLnBrk="1" hangingPunct="1"/>
            <a:r>
              <a:rPr lang="en-US" sz="1800">
                <a:latin typeface="Arial" charset="0"/>
              </a:rPr>
              <a:t>Exponential constraints</a:t>
            </a:r>
          </a:p>
          <a:p>
            <a:pPr eaLnBrk="1" hangingPunct="1"/>
            <a:r>
              <a:rPr lang="en-US" sz="1800">
                <a:latin typeface="Arial" charset="0"/>
              </a:rPr>
              <a:t>Most are dominated by a small set of </a:t>
            </a:r>
            <a:r>
              <a:rPr lang="ja-JP" altLang="en-US" sz="1800">
                <a:latin typeface="Arial" charset="0"/>
              </a:rPr>
              <a:t>“</a:t>
            </a:r>
            <a:r>
              <a:rPr lang="en-US" sz="1800">
                <a:latin typeface="Arial" charset="0"/>
              </a:rPr>
              <a:t>important</a:t>
            </a:r>
            <a:r>
              <a:rPr lang="ja-JP" altLang="en-US" sz="1800">
                <a:latin typeface="Arial" charset="0"/>
              </a:rPr>
              <a:t>”</a:t>
            </a:r>
            <a:r>
              <a:rPr lang="en-US" sz="1800">
                <a:latin typeface="Arial" charset="0"/>
              </a:rPr>
              <a:t> constraints</a:t>
            </a:r>
          </a:p>
        </p:txBody>
      </p:sp>
      <p:sp>
        <p:nvSpPr>
          <p:cNvPr id="22532" name="Rectangle 12"/>
          <p:cNvSpPr>
            <a:spLocks noGrp="1" noChangeArrowheads="1"/>
          </p:cNvSpPr>
          <p:nvPr>
            <p:ph type="body" sz="half" idx="4294967295"/>
          </p:nvPr>
        </p:nvSpPr>
        <p:spPr>
          <a:xfrm>
            <a:off x="4648200" y="4343400"/>
            <a:ext cx="4038600" cy="1858963"/>
          </a:xfrm>
        </p:spPr>
        <p:txBody>
          <a:bodyPr/>
          <a:lstStyle/>
          <a:p>
            <a:pPr eaLnBrk="1" hangingPunct="1">
              <a:buFontTx/>
              <a:buNone/>
            </a:pPr>
            <a:r>
              <a:rPr lang="en-US" sz="2400">
                <a:latin typeface="Arial" charset="0"/>
              </a:rPr>
              <a:t>Structural SVM Approach</a:t>
            </a:r>
          </a:p>
          <a:p>
            <a:pPr eaLnBrk="1" hangingPunct="1"/>
            <a:r>
              <a:rPr lang="en-US" sz="1800">
                <a:latin typeface="Arial" charset="0"/>
              </a:rPr>
              <a:t>Repeatedly finds the next most violated constraint…</a:t>
            </a:r>
          </a:p>
          <a:p>
            <a:pPr eaLnBrk="1" hangingPunct="1"/>
            <a:r>
              <a:rPr lang="en-US" sz="1800">
                <a:latin typeface="Arial" charset="0"/>
              </a:rPr>
              <a:t>…until set of constraints is a good approximation.</a:t>
            </a:r>
          </a:p>
          <a:p>
            <a:pPr eaLnBrk="1" hangingPunct="1"/>
            <a:endParaRPr lang="en-US" sz="1800">
              <a:latin typeface="Arial" charset="0"/>
            </a:endParaRPr>
          </a:p>
        </p:txBody>
      </p:sp>
      <p:pic>
        <p:nvPicPr>
          <p:cNvPr id="22533" name="Picture 15" descr="constra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4950"/>
            <a:ext cx="3581400" cy="2686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34" name="Picture 16" descr="cutting_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04950"/>
            <a:ext cx="3581400" cy="2686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4"/>
          <p:cNvSpPr txBox="1">
            <a:spLocks noChangeArrowheads="1"/>
          </p:cNvSpPr>
          <p:nvPr/>
        </p:nvSpPr>
        <p:spPr bwMode="auto">
          <a:xfrm>
            <a:off x="204788" y="6335713"/>
            <a:ext cx="4595812" cy="369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*This is known as a </a:t>
            </a:r>
            <a:r>
              <a:rPr lang="ja-JP" altLang="en-US"/>
              <a:t>“</a:t>
            </a:r>
            <a:r>
              <a:rPr lang="en-US"/>
              <a:t>cutting plane</a:t>
            </a:r>
            <a:r>
              <a:rPr lang="ja-JP" altLang="en-US"/>
              <a:t>”</a:t>
            </a:r>
            <a:r>
              <a:rPr lang="en-US"/>
              <a:t> method.</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4"/>
          <p:cNvSpPr>
            <a:spLocks noGrp="1" noChangeArrowheads="1"/>
          </p:cNvSpPr>
          <p:nvPr>
            <p:ph type="title"/>
          </p:nvPr>
        </p:nvSpPr>
        <p:spPr/>
        <p:txBody>
          <a:bodyPr/>
          <a:lstStyle/>
          <a:p>
            <a:pPr eaLnBrk="1" hangingPunct="1"/>
            <a:r>
              <a:rPr lang="en-US">
                <a:latin typeface="Arial" charset="0"/>
              </a:rPr>
              <a:t>Illustrative Example</a:t>
            </a:r>
          </a:p>
        </p:txBody>
      </p:sp>
      <p:sp>
        <p:nvSpPr>
          <p:cNvPr id="23555" name="Rectangle 11"/>
          <p:cNvSpPr>
            <a:spLocks noGrp="1" noChangeArrowheads="1"/>
          </p:cNvSpPr>
          <p:nvPr>
            <p:ph type="body" sz="half" idx="4294967295"/>
          </p:nvPr>
        </p:nvSpPr>
        <p:spPr>
          <a:xfrm>
            <a:off x="457200" y="4343400"/>
            <a:ext cx="4038600" cy="1706563"/>
          </a:xfrm>
        </p:spPr>
        <p:txBody>
          <a:bodyPr/>
          <a:lstStyle/>
          <a:p>
            <a:pPr eaLnBrk="1" hangingPunct="1">
              <a:buFontTx/>
              <a:buNone/>
            </a:pPr>
            <a:r>
              <a:rPr lang="en-US" sz="2400">
                <a:latin typeface="Arial" charset="0"/>
              </a:rPr>
              <a:t>Original SVM Problem</a:t>
            </a:r>
          </a:p>
          <a:p>
            <a:pPr eaLnBrk="1" hangingPunct="1"/>
            <a:r>
              <a:rPr lang="en-US" sz="1800">
                <a:latin typeface="Arial" charset="0"/>
              </a:rPr>
              <a:t>Exponential constraints</a:t>
            </a:r>
          </a:p>
          <a:p>
            <a:pPr eaLnBrk="1" hangingPunct="1"/>
            <a:r>
              <a:rPr lang="en-US" sz="1800">
                <a:latin typeface="Arial" charset="0"/>
              </a:rPr>
              <a:t>Most are dominated by a small set of </a:t>
            </a:r>
            <a:r>
              <a:rPr lang="ja-JP" altLang="en-US" sz="1800">
                <a:latin typeface="Arial" charset="0"/>
              </a:rPr>
              <a:t>“</a:t>
            </a:r>
            <a:r>
              <a:rPr lang="en-US" sz="1800">
                <a:latin typeface="Arial" charset="0"/>
              </a:rPr>
              <a:t>important</a:t>
            </a:r>
            <a:r>
              <a:rPr lang="ja-JP" altLang="en-US" sz="1800">
                <a:latin typeface="Arial" charset="0"/>
              </a:rPr>
              <a:t>”</a:t>
            </a:r>
            <a:r>
              <a:rPr lang="en-US" sz="1800">
                <a:latin typeface="Arial" charset="0"/>
              </a:rPr>
              <a:t> constraints</a:t>
            </a:r>
          </a:p>
        </p:txBody>
      </p:sp>
      <p:sp>
        <p:nvSpPr>
          <p:cNvPr id="23556" name="Rectangle 12"/>
          <p:cNvSpPr>
            <a:spLocks noGrp="1" noChangeArrowheads="1"/>
          </p:cNvSpPr>
          <p:nvPr>
            <p:ph type="body" sz="half" idx="4294967295"/>
          </p:nvPr>
        </p:nvSpPr>
        <p:spPr>
          <a:xfrm>
            <a:off x="4648200" y="4343400"/>
            <a:ext cx="4038600" cy="1858963"/>
          </a:xfrm>
        </p:spPr>
        <p:txBody>
          <a:bodyPr/>
          <a:lstStyle/>
          <a:p>
            <a:pPr eaLnBrk="1" hangingPunct="1">
              <a:buFontTx/>
              <a:buNone/>
            </a:pPr>
            <a:r>
              <a:rPr lang="en-US" sz="2400">
                <a:latin typeface="Arial" charset="0"/>
              </a:rPr>
              <a:t>Structural SVM Approach</a:t>
            </a:r>
          </a:p>
          <a:p>
            <a:pPr eaLnBrk="1" hangingPunct="1"/>
            <a:r>
              <a:rPr lang="en-US" sz="1800">
                <a:latin typeface="Arial" charset="0"/>
              </a:rPr>
              <a:t>Repeatedly finds the next most violated constraint…</a:t>
            </a:r>
          </a:p>
          <a:p>
            <a:pPr eaLnBrk="1" hangingPunct="1"/>
            <a:r>
              <a:rPr lang="en-US" sz="1800">
                <a:latin typeface="Arial" charset="0"/>
              </a:rPr>
              <a:t>…until set of constraints is a good approximation.</a:t>
            </a:r>
          </a:p>
          <a:p>
            <a:pPr eaLnBrk="1" hangingPunct="1"/>
            <a:endParaRPr lang="en-US" sz="1800">
              <a:latin typeface="Arial" charset="0"/>
            </a:endParaRPr>
          </a:p>
        </p:txBody>
      </p:sp>
      <p:pic>
        <p:nvPicPr>
          <p:cNvPr id="23557" name="Picture 15" descr="constra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4950"/>
            <a:ext cx="3581400" cy="2686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8" name="Picture 16" descr="cutting_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04950"/>
            <a:ext cx="3581400" cy="2686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4"/>
          <p:cNvSpPr txBox="1">
            <a:spLocks noChangeArrowheads="1"/>
          </p:cNvSpPr>
          <p:nvPr/>
        </p:nvSpPr>
        <p:spPr bwMode="auto">
          <a:xfrm>
            <a:off x="204788" y="6335713"/>
            <a:ext cx="4595812" cy="369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*This is known as a </a:t>
            </a:r>
            <a:r>
              <a:rPr lang="ja-JP" altLang="en-US"/>
              <a:t>“</a:t>
            </a:r>
            <a:r>
              <a:rPr lang="en-US"/>
              <a:t>cutting plane</a:t>
            </a:r>
            <a:r>
              <a:rPr lang="ja-JP" altLang="en-US"/>
              <a:t>”</a:t>
            </a:r>
            <a:r>
              <a:rPr lang="en-US"/>
              <a:t> method.</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atin typeface="Arial" charset="0"/>
              </a:rPr>
              <a:t>Supervised Learning</a:t>
            </a:r>
          </a:p>
        </p:txBody>
      </p:sp>
      <p:sp>
        <p:nvSpPr>
          <p:cNvPr id="15363" name="Content Placeholder 2"/>
          <p:cNvSpPr>
            <a:spLocks noGrp="1"/>
          </p:cNvSpPr>
          <p:nvPr>
            <p:ph idx="1"/>
          </p:nvPr>
        </p:nvSpPr>
        <p:spPr/>
        <p:txBody>
          <a:bodyPr/>
          <a:lstStyle/>
          <a:p>
            <a:pPr eaLnBrk="1" hangingPunct="1"/>
            <a:r>
              <a:rPr lang="en-US" sz="2400">
                <a:latin typeface="Arial" charset="0"/>
              </a:rPr>
              <a:t>Find function from input space </a:t>
            </a:r>
            <a:r>
              <a:rPr lang="en-US" sz="2400" i="1">
                <a:latin typeface="Arial" charset="0"/>
              </a:rPr>
              <a:t>X</a:t>
            </a:r>
            <a:r>
              <a:rPr lang="en-US" sz="2400">
                <a:latin typeface="Arial" charset="0"/>
              </a:rPr>
              <a:t> to output space </a:t>
            </a:r>
            <a:r>
              <a:rPr lang="en-US" sz="2400" i="1">
                <a:latin typeface="Arial" charset="0"/>
              </a:rPr>
              <a:t>Y</a:t>
            </a:r>
            <a:r>
              <a:rPr lang="en-US" sz="2400">
                <a:latin typeface="Arial" charset="0"/>
              </a:rPr>
              <a:t> </a:t>
            </a:r>
            <a:br>
              <a:rPr lang="en-US" sz="2400">
                <a:latin typeface="Arial" charset="0"/>
              </a:rPr>
            </a:br>
            <a:endParaRPr lang="en-US" sz="2400">
              <a:latin typeface="Arial" charset="0"/>
            </a:endParaRPr>
          </a:p>
          <a:p>
            <a:pPr eaLnBrk="1" hangingPunct="1">
              <a:buFontTx/>
              <a:buNone/>
            </a:pPr>
            <a:r>
              <a:rPr lang="en-US" sz="2400">
                <a:latin typeface="Arial" charset="0"/>
              </a:rPr>
              <a:t/>
            </a:r>
            <a:br>
              <a:rPr lang="en-US" sz="2400">
                <a:latin typeface="Arial" charset="0"/>
              </a:rPr>
            </a:br>
            <a:r>
              <a:rPr lang="en-US" sz="2400">
                <a:latin typeface="Arial" charset="0"/>
              </a:rPr>
              <a:t>such that the prediction error is low.</a:t>
            </a:r>
          </a:p>
          <a:p>
            <a:pPr eaLnBrk="1" hangingPunct="1">
              <a:buFontTx/>
              <a:buNone/>
            </a:pPr>
            <a:endParaRPr lang="en-US" sz="2400">
              <a:latin typeface="Arial" charset="0"/>
            </a:endParaRPr>
          </a:p>
          <a:p>
            <a:pPr eaLnBrk="1" hangingPunct="1"/>
            <a:endParaRPr lang="en-US" sz="2400">
              <a:latin typeface="Arial" charset="0"/>
            </a:endParaRPr>
          </a:p>
        </p:txBody>
      </p:sp>
      <p:pic>
        <p:nvPicPr>
          <p:cNvPr id="15364" name="Picture 4" descr="txp_fig"/>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200400" y="2286000"/>
            <a:ext cx="2286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1058863" y="3271838"/>
            <a:ext cx="6315075" cy="1738312"/>
            <a:chOff x="730" y="2979"/>
            <a:chExt cx="3978" cy="1095"/>
          </a:xfrm>
        </p:grpSpPr>
        <p:grpSp>
          <p:nvGrpSpPr>
            <p:cNvPr id="15388" name="Group 6"/>
            <p:cNvGrpSpPr>
              <a:grpSpLocks/>
            </p:cNvGrpSpPr>
            <p:nvPr/>
          </p:nvGrpSpPr>
          <p:grpSpPr bwMode="auto">
            <a:xfrm>
              <a:off x="730" y="2979"/>
              <a:ext cx="2448" cy="1095"/>
              <a:chOff x="263" y="3168"/>
              <a:chExt cx="2448" cy="1095"/>
            </a:xfrm>
          </p:grpSpPr>
          <p:sp>
            <p:nvSpPr>
              <p:cNvPr id="15395" name="Rectangle 7"/>
              <p:cNvSpPr>
                <a:spLocks noChangeArrowheads="1"/>
              </p:cNvSpPr>
              <p:nvPr/>
            </p:nvSpPr>
            <p:spPr bwMode="auto">
              <a:xfrm>
                <a:off x="263" y="3216"/>
                <a:ext cx="2448" cy="1047"/>
              </a:xfrm>
              <a:prstGeom prst="rect">
                <a:avLst/>
              </a:prstGeom>
              <a:solidFill>
                <a:schemeClr val="bg1"/>
              </a:solidFill>
              <a:ln w="9525">
                <a:solidFill>
                  <a:schemeClr val="tx1"/>
                </a:solidFill>
                <a:miter lim="800000"/>
                <a:headEnd/>
                <a:tailEnd/>
              </a:ln>
            </p:spPr>
            <p:txBody>
              <a:bodyPr wrap="none" anchor="ctr"/>
              <a:lstStyle/>
              <a:p>
                <a:endParaRPr lang="en-US">
                  <a:solidFill>
                    <a:srgbClr val="FF0000"/>
                  </a:solidFill>
                </a:endParaRPr>
              </a:p>
            </p:txBody>
          </p:sp>
          <p:sp>
            <p:nvSpPr>
              <p:cNvPr id="15396" name="Text Box 8"/>
              <p:cNvSpPr txBox="1">
                <a:spLocks noChangeArrowheads="1"/>
              </p:cNvSpPr>
              <p:nvPr/>
            </p:nvSpPr>
            <p:spPr bwMode="auto">
              <a:xfrm>
                <a:off x="551" y="3357"/>
                <a:ext cx="1983"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t>Microsoft announced today that they acquired Apple for the amount equal to the gross national product of Switzerland. Microsoft officials stated that they first wanted to buy Switzerland, but eventually were turned off by the mountains and the snowy winters…</a:t>
                </a:r>
              </a:p>
            </p:txBody>
          </p:sp>
          <p:sp>
            <p:nvSpPr>
              <p:cNvPr id="15397" name="Text Box 9"/>
              <p:cNvSpPr txBox="1">
                <a:spLocks noChangeArrowheads="1"/>
              </p:cNvSpPr>
              <p:nvPr/>
            </p:nvSpPr>
            <p:spPr bwMode="auto">
              <a:xfrm>
                <a:off x="263" y="316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x</a:t>
                </a:r>
              </a:p>
            </p:txBody>
          </p:sp>
          <p:sp>
            <p:nvSpPr>
              <p:cNvPr id="15398" name="Rectangle 10"/>
              <p:cNvSpPr>
                <a:spLocks noChangeArrowheads="1"/>
              </p:cNvSpPr>
              <p:nvPr/>
            </p:nvSpPr>
            <p:spPr bwMode="auto">
              <a:xfrm>
                <a:off x="263" y="3216"/>
                <a:ext cx="19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389" name="Line 11"/>
            <p:cNvSpPr>
              <a:spLocks noChangeShapeType="1"/>
            </p:cNvSpPr>
            <p:nvPr/>
          </p:nvSpPr>
          <p:spPr bwMode="auto">
            <a:xfrm rot="16200000" flipH="1">
              <a:off x="3611" y="3190"/>
              <a:ext cx="0" cy="66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5390" name="Group 12"/>
            <p:cNvGrpSpPr>
              <a:grpSpLocks/>
            </p:cNvGrpSpPr>
            <p:nvPr/>
          </p:nvGrpSpPr>
          <p:grpSpPr bwMode="auto">
            <a:xfrm>
              <a:off x="4026" y="3285"/>
              <a:ext cx="682" cy="490"/>
              <a:chOff x="3867" y="3176"/>
              <a:chExt cx="682" cy="490"/>
            </a:xfrm>
          </p:grpSpPr>
          <p:sp>
            <p:nvSpPr>
              <p:cNvPr id="15391" name="Rectangle 13"/>
              <p:cNvSpPr>
                <a:spLocks noChangeArrowheads="1"/>
              </p:cNvSpPr>
              <p:nvPr/>
            </p:nvSpPr>
            <p:spPr bwMode="auto">
              <a:xfrm>
                <a:off x="3867" y="3224"/>
                <a:ext cx="682" cy="44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5392" name="Text Box 14"/>
              <p:cNvSpPr txBox="1">
                <a:spLocks noChangeArrowheads="1"/>
              </p:cNvSpPr>
              <p:nvPr/>
            </p:nvSpPr>
            <p:spPr bwMode="auto">
              <a:xfrm>
                <a:off x="3867" y="317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y</a:t>
                </a:r>
              </a:p>
            </p:txBody>
          </p:sp>
          <p:sp>
            <p:nvSpPr>
              <p:cNvPr id="15393" name="Rectangle 15"/>
              <p:cNvSpPr>
                <a:spLocks noChangeArrowheads="1"/>
              </p:cNvSpPr>
              <p:nvPr/>
            </p:nvSpPr>
            <p:spPr bwMode="auto">
              <a:xfrm>
                <a:off x="3867" y="3224"/>
                <a:ext cx="19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94" name="Text Box 16"/>
              <p:cNvSpPr txBox="1">
                <a:spLocks noChangeArrowheads="1"/>
              </p:cNvSpPr>
              <p:nvPr/>
            </p:nvSpPr>
            <p:spPr bwMode="auto">
              <a:xfrm>
                <a:off x="4192" y="328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grpSp>
      </p:grpSp>
      <p:grpSp>
        <p:nvGrpSpPr>
          <p:cNvPr id="5" name="Group 17"/>
          <p:cNvGrpSpPr>
            <a:grpSpLocks/>
          </p:cNvGrpSpPr>
          <p:nvPr/>
        </p:nvGrpSpPr>
        <p:grpSpPr bwMode="auto">
          <a:xfrm>
            <a:off x="1371600" y="3962400"/>
            <a:ext cx="6315075" cy="1738313"/>
            <a:chOff x="730" y="2979"/>
            <a:chExt cx="3978" cy="1095"/>
          </a:xfrm>
        </p:grpSpPr>
        <p:grpSp>
          <p:nvGrpSpPr>
            <p:cNvPr id="15377" name="Group 18"/>
            <p:cNvGrpSpPr>
              <a:grpSpLocks/>
            </p:cNvGrpSpPr>
            <p:nvPr/>
          </p:nvGrpSpPr>
          <p:grpSpPr bwMode="auto">
            <a:xfrm>
              <a:off x="730" y="2979"/>
              <a:ext cx="2448" cy="1095"/>
              <a:chOff x="263" y="3168"/>
              <a:chExt cx="2448" cy="1095"/>
            </a:xfrm>
          </p:grpSpPr>
          <p:sp>
            <p:nvSpPr>
              <p:cNvPr id="15384" name="Rectangle 19"/>
              <p:cNvSpPr>
                <a:spLocks noChangeArrowheads="1"/>
              </p:cNvSpPr>
              <p:nvPr/>
            </p:nvSpPr>
            <p:spPr bwMode="auto">
              <a:xfrm>
                <a:off x="263" y="3216"/>
                <a:ext cx="2448" cy="1047"/>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5385" name="Text Box 20"/>
              <p:cNvSpPr txBox="1">
                <a:spLocks noChangeArrowheads="1"/>
              </p:cNvSpPr>
              <p:nvPr/>
            </p:nvSpPr>
            <p:spPr bwMode="auto">
              <a:xfrm>
                <a:off x="551" y="3357"/>
                <a:ext cx="1983"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en-US" sz="1200"/>
                  <a:t>GATACAACCTATCCCCGTATATATATTCTATGGGTATAGTATTAAATCAATACAACCTATCCCCGTATATATATTCTATGGGTATAGTATTAAATCAATACAACCTATCCCCGTATATATATTCTATGGGTATAGTATTAAATCAGATACAACCTATCCCCGTATATATATTCTATGGGTATAGTATTAAATCACATTTA</a:t>
                </a:r>
              </a:p>
            </p:txBody>
          </p:sp>
          <p:sp>
            <p:nvSpPr>
              <p:cNvPr id="15386" name="Text Box 21"/>
              <p:cNvSpPr txBox="1">
                <a:spLocks noChangeArrowheads="1"/>
              </p:cNvSpPr>
              <p:nvPr/>
            </p:nvSpPr>
            <p:spPr bwMode="auto">
              <a:xfrm>
                <a:off x="263" y="316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x</a:t>
                </a:r>
              </a:p>
            </p:txBody>
          </p:sp>
          <p:sp>
            <p:nvSpPr>
              <p:cNvPr id="15387" name="Rectangle 22"/>
              <p:cNvSpPr>
                <a:spLocks noChangeArrowheads="1"/>
              </p:cNvSpPr>
              <p:nvPr/>
            </p:nvSpPr>
            <p:spPr bwMode="auto">
              <a:xfrm>
                <a:off x="263" y="3216"/>
                <a:ext cx="19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378" name="Line 23"/>
            <p:cNvSpPr>
              <a:spLocks noChangeShapeType="1"/>
            </p:cNvSpPr>
            <p:nvPr/>
          </p:nvSpPr>
          <p:spPr bwMode="auto">
            <a:xfrm rot="16200000" flipH="1">
              <a:off x="3611" y="3190"/>
              <a:ext cx="0" cy="66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5379" name="Group 24"/>
            <p:cNvGrpSpPr>
              <a:grpSpLocks/>
            </p:cNvGrpSpPr>
            <p:nvPr/>
          </p:nvGrpSpPr>
          <p:grpSpPr bwMode="auto">
            <a:xfrm>
              <a:off x="4026" y="3285"/>
              <a:ext cx="682" cy="490"/>
              <a:chOff x="3867" y="3176"/>
              <a:chExt cx="682" cy="490"/>
            </a:xfrm>
          </p:grpSpPr>
          <p:sp>
            <p:nvSpPr>
              <p:cNvPr id="15380" name="Rectangle 25"/>
              <p:cNvSpPr>
                <a:spLocks noChangeArrowheads="1"/>
              </p:cNvSpPr>
              <p:nvPr/>
            </p:nvSpPr>
            <p:spPr bwMode="auto">
              <a:xfrm>
                <a:off x="3867" y="3224"/>
                <a:ext cx="682" cy="44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5381" name="Text Box 26"/>
              <p:cNvSpPr txBox="1">
                <a:spLocks noChangeArrowheads="1"/>
              </p:cNvSpPr>
              <p:nvPr/>
            </p:nvSpPr>
            <p:spPr bwMode="auto">
              <a:xfrm>
                <a:off x="3867" y="317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y</a:t>
                </a:r>
              </a:p>
            </p:txBody>
          </p:sp>
          <p:sp>
            <p:nvSpPr>
              <p:cNvPr id="15382" name="Rectangle 27"/>
              <p:cNvSpPr>
                <a:spLocks noChangeArrowheads="1"/>
              </p:cNvSpPr>
              <p:nvPr/>
            </p:nvSpPr>
            <p:spPr bwMode="auto">
              <a:xfrm>
                <a:off x="3867" y="3224"/>
                <a:ext cx="19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83" name="Text Box 28"/>
              <p:cNvSpPr txBox="1">
                <a:spLocks noChangeArrowheads="1"/>
              </p:cNvSpPr>
              <p:nvPr/>
            </p:nvSpPr>
            <p:spPr bwMode="auto">
              <a:xfrm>
                <a:off x="4192" y="3282"/>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a:t>
                </a:r>
              </a:p>
            </p:txBody>
          </p:sp>
        </p:grpSp>
      </p:grpSp>
      <p:grpSp>
        <p:nvGrpSpPr>
          <p:cNvPr id="8" name="Group 39"/>
          <p:cNvGrpSpPr>
            <a:grpSpLocks/>
          </p:cNvGrpSpPr>
          <p:nvPr/>
        </p:nvGrpSpPr>
        <p:grpSpPr bwMode="auto">
          <a:xfrm>
            <a:off x="1676400" y="4572000"/>
            <a:ext cx="6315075" cy="1873250"/>
            <a:chOff x="637" y="2208"/>
            <a:chExt cx="3978" cy="1180"/>
          </a:xfrm>
        </p:grpSpPr>
        <p:sp>
          <p:nvSpPr>
            <p:cNvPr id="15368" name="Rectangle 40"/>
            <p:cNvSpPr>
              <a:spLocks noChangeArrowheads="1"/>
            </p:cNvSpPr>
            <p:nvPr/>
          </p:nvSpPr>
          <p:spPr bwMode="auto">
            <a:xfrm>
              <a:off x="637" y="2295"/>
              <a:ext cx="2448" cy="1047"/>
            </a:xfrm>
            <a:prstGeom prst="rect">
              <a:avLst/>
            </a:prstGeom>
            <a:solidFill>
              <a:schemeClr val="bg1"/>
            </a:solidFill>
            <a:ln w="9525">
              <a:solidFill>
                <a:schemeClr val="tx1"/>
              </a:solidFill>
              <a:miter lim="800000"/>
              <a:headEnd/>
              <a:tailEnd/>
            </a:ln>
          </p:spPr>
          <p:txBody>
            <a:bodyPr wrap="none" anchor="ctr"/>
            <a:lstStyle/>
            <a:p>
              <a:pPr algn="ctr"/>
              <a:endParaRPr lang="en-US"/>
            </a:p>
          </p:txBody>
        </p:sp>
        <p:pic>
          <p:nvPicPr>
            <p:cNvPr id="15369" name="Picture 41" descr="molecu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2208"/>
              <a:ext cx="225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42"/>
            <p:cNvSpPr txBox="1">
              <a:spLocks noChangeArrowheads="1"/>
            </p:cNvSpPr>
            <p:nvPr/>
          </p:nvSpPr>
          <p:spPr bwMode="auto">
            <a:xfrm>
              <a:off x="637" y="2247"/>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x</a:t>
              </a:r>
            </a:p>
          </p:txBody>
        </p:sp>
        <p:sp>
          <p:nvSpPr>
            <p:cNvPr id="15371" name="Rectangle 43"/>
            <p:cNvSpPr>
              <a:spLocks noChangeArrowheads="1"/>
            </p:cNvSpPr>
            <p:nvPr/>
          </p:nvSpPr>
          <p:spPr bwMode="auto">
            <a:xfrm>
              <a:off x="637" y="2295"/>
              <a:ext cx="19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2" name="Line 44"/>
            <p:cNvSpPr>
              <a:spLocks noChangeShapeType="1"/>
            </p:cNvSpPr>
            <p:nvPr/>
          </p:nvSpPr>
          <p:spPr bwMode="auto">
            <a:xfrm rot="16200000" flipH="1">
              <a:off x="3518" y="2458"/>
              <a:ext cx="0" cy="66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3" name="Rectangle 45"/>
            <p:cNvSpPr>
              <a:spLocks noChangeArrowheads="1"/>
            </p:cNvSpPr>
            <p:nvPr/>
          </p:nvSpPr>
          <p:spPr bwMode="auto">
            <a:xfrm>
              <a:off x="3933" y="2601"/>
              <a:ext cx="682" cy="44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5374" name="Text Box 46"/>
            <p:cNvSpPr txBox="1">
              <a:spLocks noChangeArrowheads="1"/>
            </p:cNvSpPr>
            <p:nvPr/>
          </p:nvSpPr>
          <p:spPr bwMode="auto">
            <a:xfrm>
              <a:off x="3933" y="2553"/>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y</a:t>
              </a:r>
            </a:p>
          </p:txBody>
        </p:sp>
        <p:sp>
          <p:nvSpPr>
            <p:cNvPr id="15375" name="Rectangle 47"/>
            <p:cNvSpPr>
              <a:spLocks noChangeArrowheads="1"/>
            </p:cNvSpPr>
            <p:nvPr/>
          </p:nvSpPr>
          <p:spPr bwMode="auto">
            <a:xfrm>
              <a:off x="3933" y="2601"/>
              <a:ext cx="19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6" name="Text Box 48"/>
            <p:cNvSpPr txBox="1">
              <a:spLocks noChangeArrowheads="1"/>
            </p:cNvSpPr>
            <p:nvPr/>
          </p:nvSpPr>
          <p:spPr bwMode="auto">
            <a:xfrm>
              <a:off x="4163" y="2659"/>
              <a:ext cx="3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7.3</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4"/>
          <p:cNvSpPr>
            <a:spLocks noGrp="1" noChangeArrowheads="1"/>
          </p:cNvSpPr>
          <p:nvPr>
            <p:ph type="title"/>
          </p:nvPr>
        </p:nvSpPr>
        <p:spPr/>
        <p:txBody>
          <a:bodyPr/>
          <a:lstStyle/>
          <a:p>
            <a:pPr eaLnBrk="1" hangingPunct="1"/>
            <a:r>
              <a:rPr lang="en-US">
                <a:latin typeface="Arial" charset="0"/>
              </a:rPr>
              <a:t>Illustrative Example</a:t>
            </a:r>
          </a:p>
        </p:txBody>
      </p:sp>
      <p:sp>
        <p:nvSpPr>
          <p:cNvPr id="24579" name="Rectangle 11"/>
          <p:cNvSpPr>
            <a:spLocks noGrp="1" noChangeArrowheads="1"/>
          </p:cNvSpPr>
          <p:nvPr>
            <p:ph type="body" sz="half" idx="4294967295"/>
          </p:nvPr>
        </p:nvSpPr>
        <p:spPr>
          <a:xfrm>
            <a:off x="457200" y="4343400"/>
            <a:ext cx="4038600" cy="1706563"/>
          </a:xfrm>
        </p:spPr>
        <p:txBody>
          <a:bodyPr/>
          <a:lstStyle/>
          <a:p>
            <a:pPr eaLnBrk="1" hangingPunct="1">
              <a:buFontTx/>
              <a:buNone/>
            </a:pPr>
            <a:r>
              <a:rPr lang="en-US" sz="2400">
                <a:latin typeface="Arial" charset="0"/>
              </a:rPr>
              <a:t>Original SVM Problem</a:t>
            </a:r>
          </a:p>
          <a:p>
            <a:pPr eaLnBrk="1" hangingPunct="1"/>
            <a:r>
              <a:rPr lang="en-US" sz="1800">
                <a:latin typeface="Arial" charset="0"/>
              </a:rPr>
              <a:t>Exponential constraints</a:t>
            </a:r>
          </a:p>
          <a:p>
            <a:pPr eaLnBrk="1" hangingPunct="1"/>
            <a:r>
              <a:rPr lang="en-US" sz="1800">
                <a:latin typeface="Arial" charset="0"/>
              </a:rPr>
              <a:t>Most are dominated by a small set of </a:t>
            </a:r>
            <a:r>
              <a:rPr lang="ja-JP" altLang="en-US" sz="1800">
                <a:latin typeface="Arial" charset="0"/>
              </a:rPr>
              <a:t>“</a:t>
            </a:r>
            <a:r>
              <a:rPr lang="en-US" sz="1800">
                <a:latin typeface="Arial" charset="0"/>
              </a:rPr>
              <a:t>important</a:t>
            </a:r>
            <a:r>
              <a:rPr lang="ja-JP" altLang="en-US" sz="1800">
                <a:latin typeface="Arial" charset="0"/>
              </a:rPr>
              <a:t>”</a:t>
            </a:r>
            <a:r>
              <a:rPr lang="en-US" sz="1800">
                <a:latin typeface="Arial" charset="0"/>
              </a:rPr>
              <a:t> constraints</a:t>
            </a:r>
          </a:p>
        </p:txBody>
      </p:sp>
      <p:sp>
        <p:nvSpPr>
          <p:cNvPr id="24580" name="Rectangle 12"/>
          <p:cNvSpPr>
            <a:spLocks noGrp="1" noChangeArrowheads="1"/>
          </p:cNvSpPr>
          <p:nvPr>
            <p:ph type="body" sz="half" idx="4294967295"/>
          </p:nvPr>
        </p:nvSpPr>
        <p:spPr>
          <a:xfrm>
            <a:off x="4648200" y="4343400"/>
            <a:ext cx="4038600" cy="1858963"/>
          </a:xfrm>
        </p:spPr>
        <p:txBody>
          <a:bodyPr/>
          <a:lstStyle/>
          <a:p>
            <a:pPr eaLnBrk="1" hangingPunct="1">
              <a:buFontTx/>
              <a:buNone/>
            </a:pPr>
            <a:r>
              <a:rPr lang="en-US" sz="2400">
                <a:latin typeface="Arial" charset="0"/>
              </a:rPr>
              <a:t>Structural SVM Approach</a:t>
            </a:r>
          </a:p>
          <a:p>
            <a:pPr eaLnBrk="1" hangingPunct="1"/>
            <a:r>
              <a:rPr lang="en-US" sz="1800">
                <a:latin typeface="Arial" charset="0"/>
              </a:rPr>
              <a:t>Repeatedly finds the next most violated constraint…</a:t>
            </a:r>
          </a:p>
          <a:p>
            <a:pPr eaLnBrk="1" hangingPunct="1"/>
            <a:r>
              <a:rPr lang="en-US" sz="1800">
                <a:latin typeface="Arial" charset="0"/>
              </a:rPr>
              <a:t>…until set of constraints is a good approximation.</a:t>
            </a:r>
          </a:p>
          <a:p>
            <a:pPr eaLnBrk="1" hangingPunct="1"/>
            <a:endParaRPr lang="en-US" sz="1800">
              <a:latin typeface="Arial" charset="0"/>
            </a:endParaRPr>
          </a:p>
        </p:txBody>
      </p:sp>
      <p:pic>
        <p:nvPicPr>
          <p:cNvPr id="24581" name="Picture 15" descr="constra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4950"/>
            <a:ext cx="3581400" cy="2686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2" name="Picture 16" descr="cutting_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04950"/>
            <a:ext cx="3581400" cy="2686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3" name="TextBox 4"/>
          <p:cNvSpPr txBox="1">
            <a:spLocks noChangeArrowheads="1"/>
          </p:cNvSpPr>
          <p:nvPr/>
        </p:nvSpPr>
        <p:spPr bwMode="auto">
          <a:xfrm>
            <a:off x="204788" y="6335713"/>
            <a:ext cx="4595812" cy="369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*This is known as a </a:t>
            </a:r>
            <a:r>
              <a:rPr lang="ja-JP" altLang="en-US"/>
              <a:t>“</a:t>
            </a:r>
            <a:r>
              <a:rPr lang="en-US"/>
              <a:t>cutting plane</a:t>
            </a:r>
            <a:r>
              <a:rPr lang="ja-JP" altLang="en-US"/>
              <a:t>”</a:t>
            </a:r>
            <a:r>
              <a:rPr lang="en-US"/>
              <a:t> method.</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sz="4000">
                <a:latin typeface="Arial" charset="0"/>
              </a:rPr>
              <a:t>Finding Most Violated Constraint</a:t>
            </a:r>
          </a:p>
        </p:txBody>
      </p:sp>
      <p:sp>
        <p:nvSpPr>
          <p:cNvPr id="10245" name="Rectangle 3"/>
          <p:cNvSpPr>
            <a:spLocks noGrp="1" noChangeArrowheads="1"/>
          </p:cNvSpPr>
          <p:nvPr>
            <p:ph type="body" sz="half" idx="1"/>
          </p:nvPr>
        </p:nvSpPr>
        <p:spPr>
          <a:xfrm>
            <a:off x="457200" y="1600200"/>
            <a:ext cx="8229600" cy="4525963"/>
          </a:xfrm>
        </p:spPr>
        <p:txBody>
          <a:bodyPr/>
          <a:lstStyle/>
          <a:p>
            <a:r>
              <a:rPr lang="en-US" sz="2800" dirty="0">
                <a:latin typeface="Arial" charset="0"/>
              </a:rPr>
              <a:t>A constraint is violated when</a:t>
            </a:r>
          </a:p>
          <a:p>
            <a:endParaRPr lang="en-US" sz="2800" dirty="0">
              <a:latin typeface="Arial" charset="0"/>
            </a:endParaRPr>
          </a:p>
          <a:p>
            <a:pPr marL="0" indent="0">
              <a:buNone/>
            </a:pPr>
            <a:endParaRPr lang="en-US" sz="2800" dirty="0">
              <a:latin typeface="Arial" charset="0"/>
            </a:endParaRPr>
          </a:p>
          <a:p>
            <a:r>
              <a:rPr lang="en-US" sz="2800" dirty="0">
                <a:latin typeface="Arial" charset="0"/>
              </a:rPr>
              <a:t>Finding </a:t>
            </a:r>
            <a:r>
              <a:rPr lang="en-US" sz="2800" dirty="0" smtClean="0">
                <a:latin typeface="Arial" charset="0"/>
              </a:rPr>
              <a:t>most </a:t>
            </a:r>
            <a:r>
              <a:rPr lang="en-US" sz="2800" dirty="0">
                <a:latin typeface="Arial" charset="0"/>
              </a:rPr>
              <a:t>violated constraint reduces </a:t>
            </a:r>
            <a:r>
              <a:rPr lang="en-US" sz="2800" dirty="0" smtClean="0">
                <a:latin typeface="Arial" charset="0"/>
              </a:rPr>
              <a:t>to</a:t>
            </a:r>
          </a:p>
          <a:p>
            <a:endParaRPr lang="en-US" sz="2800" dirty="0">
              <a:latin typeface="Arial" charset="0"/>
            </a:endParaRPr>
          </a:p>
          <a:p>
            <a:endParaRPr lang="en-US" sz="3800" dirty="0" smtClean="0">
              <a:latin typeface="Arial" charset="0"/>
            </a:endParaRPr>
          </a:p>
          <a:p>
            <a:r>
              <a:rPr lang="en-US" sz="2800" dirty="0" smtClean="0">
                <a:latin typeface="Arial" charset="0"/>
              </a:rPr>
              <a:t>Highly related to inference: </a:t>
            </a:r>
            <a:endParaRPr lang="en-US" sz="2800" dirty="0">
              <a:latin typeface="Arial" charset="0"/>
            </a:endParaRPr>
          </a:p>
        </p:txBody>
      </p:sp>
      <p:graphicFrame>
        <p:nvGraphicFramePr>
          <p:cNvPr id="10242" name="Object 6"/>
          <p:cNvGraphicFramePr>
            <a:graphicFrameLocks noChangeAspect="1"/>
          </p:cNvGraphicFramePr>
          <p:nvPr>
            <p:ph sz="quarter" idx="2"/>
            <p:extLst>
              <p:ext uri="{D42A27DB-BD31-4B8C-83A1-F6EECF244321}">
                <p14:modId xmlns:p14="http://schemas.microsoft.com/office/powerpoint/2010/main" val="222431508"/>
              </p:ext>
            </p:extLst>
          </p:nvPr>
        </p:nvGraphicFramePr>
        <p:xfrm>
          <a:off x="1524000" y="2133600"/>
          <a:ext cx="6275954" cy="684213"/>
        </p:xfrm>
        <a:graphic>
          <a:graphicData uri="http://schemas.openxmlformats.org/presentationml/2006/ole">
            <mc:AlternateContent xmlns:mc="http://schemas.openxmlformats.org/markup-compatibility/2006">
              <mc:Choice xmlns:v="urn:schemas-microsoft-com:vml" Requires="v">
                <p:oleObj spid="_x0000_s77144" name="Equation" r:id="rId3" imgW="2679700" imgH="292100" progId="Equation.3">
                  <p:embed/>
                </p:oleObj>
              </mc:Choice>
              <mc:Fallback>
                <p:oleObj name="Equation" r:id="rId3" imgW="2679700" imgH="292100" progId="Equation.3">
                  <p:embed/>
                  <p:pic>
                    <p:nvPicPr>
                      <p:cNvPr id="0" name=""/>
                      <p:cNvPicPr>
                        <a:picLocks noChangeAspect="1" noChangeArrowheads="1"/>
                      </p:cNvPicPr>
                      <p:nvPr/>
                    </p:nvPicPr>
                    <p:blipFill>
                      <a:blip r:embed="rId4"/>
                      <a:srcRect/>
                      <a:stretch>
                        <a:fillRect/>
                      </a:stretch>
                    </p:blipFill>
                    <p:spPr bwMode="auto">
                      <a:xfrm>
                        <a:off x="1524000" y="2133600"/>
                        <a:ext cx="6275954" cy="684213"/>
                      </a:xfrm>
                      <a:prstGeom prst="rect">
                        <a:avLst/>
                      </a:prstGeom>
                      <a:noFill/>
                      <a:ln>
                        <a:noFill/>
                      </a:ln>
                      <a:effectLst/>
                    </p:spPr>
                  </p:pic>
                </p:oleObj>
              </mc:Fallback>
            </mc:AlternateContent>
          </a:graphicData>
        </a:graphic>
      </p:graphicFrame>
      <p:graphicFrame>
        <p:nvGraphicFramePr>
          <p:cNvPr id="10243" name="Object 5"/>
          <p:cNvGraphicFramePr>
            <a:graphicFrameLocks noChangeAspect="1"/>
          </p:cNvGraphicFramePr>
          <p:nvPr>
            <p:ph sz="quarter" idx="3"/>
            <p:extLst>
              <p:ext uri="{D42A27DB-BD31-4B8C-83A1-F6EECF244321}">
                <p14:modId xmlns:p14="http://schemas.microsoft.com/office/powerpoint/2010/main" val="3046071731"/>
              </p:ext>
            </p:extLst>
          </p:nvPr>
        </p:nvGraphicFramePr>
        <p:xfrm>
          <a:off x="2057400" y="3733800"/>
          <a:ext cx="4913313" cy="808038"/>
        </p:xfrm>
        <a:graphic>
          <a:graphicData uri="http://schemas.openxmlformats.org/presentationml/2006/ole">
            <mc:AlternateContent xmlns:mc="http://schemas.openxmlformats.org/markup-compatibility/2006">
              <mc:Choice xmlns:v="urn:schemas-microsoft-com:vml" Requires="v">
                <p:oleObj spid="_x0000_s77145" name="Equation" r:id="rId5" imgW="2006600" imgH="330200" progId="Equation.3">
                  <p:embed/>
                </p:oleObj>
              </mc:Choice>
              <mc:Fallback>
                <p:oleObj name="Equation" r:id="rId5" imgW="2006600" imgH="330200" progId="Equation.3">
                  <p:embed/>
                  <p:pic>
                    <p:nvPicPr>
                      <p:cNvPr id="0" name=""/>
                      <p:cNvPicPr>
                        <a:picLocks noChangeAspect="1" noChangeArrowheads="1"/>
                      </p:cNvPicPr>
                      <p:nvPr/>
                    </p:nvPicPr>
                    <p:blipFill>
                      <a:blip r:embed="rId6"/>
                      <a:srcRect/>
                      <a:stretch>
                        <a:fillRect/>
                      </a:stretch>
                    </p:blipFill>
                    <p:spPr bwMode="auto">
                      <a:xfrm>
                        <a:off x="2057400" y="3733800"/>
                        <a:ext cx="4913313" cy="808038"/>
                      </a:xfrm>
                      <a:prstGeom prst="rect">
                        <a:avLst/>
                      </a:prstGeom>
                      <a:noFill/>
                      <a:ln>
                        <a:noFill/>
                      </a:ln>
                      <a:effectLst/>
                    </p:spPr>
                  </p:pic>
                </p:oleObj>
              </mc:Fallback>
            </mc:AlternateContent>
          </a:graphicData>
        </a:graphic>
      </p:graphicFrame>
      <p:graphicFrame>
        <p:nvGraphicFramePr>
          <p:cNvPr id="8" name="Object 3"/>
          <p:cNvGraphicFramePr>
            <a:graphicFrameLocks noChangeAspect="1"/>
          </p:cNvGraphicFramePr>
          <p:nvPr>
            <p:extLst>
              <p:ext uri="{D42A27DB-BD31-4B8C-83A1-F6EECF244321}">
                <p14:modId xmlns:p14="http://schemas.microsoft.com/office/powerpoint/2010/main" val="2740032034"/>
              </p:ext>
            </p:extLst>
          </p:nvPr>
        </p:nvGraphicFramePr>
        <p:xfrm>
          <a:off x="2308224" y="5334000"/>
          <a:ext cx="4244976" cy="827743"/>
        </p:xfrm>
        <a:graphic>
          <a:graphicData uri="http://schemas.openxmlformats.org/presentationml/2006/ole">
            <mc:AlternateContent xmlns:mc="http://schemas.openxmlformats.org/markup-compatibility/2006">
              <mc:Choice xmlns:v="urn:schemas-microsoft-com:vml" Requires="v">
                <p:oleObj spid="_x0000_s77146" name="Equation" r:id="rId7" imgW="1689100" imgH="330200" progId="Equation.3">
                  <p:embed/>
                </p:oleObj>
              </mc:Choice>
              <mc:Fallback>
                <p:oleObj name="Equation" r:id="rId7" imgW="1689100" imgH="330200" progId="Equation.3">
                  <p:embed/>
                  <p:pic>
                    <p:nvPicPr>
                      <p:cNvPr id="0" name=""/>
                      <p:cNvPicPr>
                        <a:picLocks noChangeAspect="1" noChangeArrowheads="1"/>
                      </p:cNvPicPr>
                      <p:nvPr/>
                    </p:nvPicPr>
                    <p:blipFill>
                      <a:blip r:embed="rId8"/>
                      <a:srcRect/>
                      <a:stretch>
                        <a:fillRect/>
                      </a:stretch>
                    </p:blipFill>
                    <p:spPr bwMode="auto">
                      <a:xfrm>
                        <a:off x="2308224" y="5334000"/>
                        <a:ext cx="4244976" cy="827743"/>
                      </a:xfrm>
                      <a:prstGeom prst="rect">
                        <a:avLst/>
                      </a:prstGeom>
                      <a:noFill/>
                      <a:ln>
                        <a:noFill/>
                      </a:ln>
                      <a:effectLst/>
                    </p:spPr>
                  </p:pic>
                </p:oleObj>
              </mc:Fallback>
            </mc:AlternateContent>
          </a:graphicData>
        </a:graphic>
      </p:graphicFrame>
      <p:sp>
        <p:nvSpPr>
          <p:cNvPr id="9" name="TextBox 8"/>
          <p:cNvSpPr txBox="1"/>
          <p:nvPr/>
        </p:nvSpPr>
        <p:spPr>
          <a:xfrm>
            <a:off x="5334000" y="4343400"/>
            <a:ext cx="3378274" cy="400110"/>
          </a:xfrm>
          <a:prstGeom prst="rect">
            <a:avLst/>
          </a:prstGeom>
          <a:noFill/>
        </p:spPr>
        <p:txBody>
          <a:bodyPr wrap="none" rtlCol="0">
            <a:spAutoFit/>
          </a:bodyPr>
          <a:lstStyle/>
          <a:p>
            <a:r>
              <a:rPr lang="en-US" sz="2000" dirty="0" smtClean="0">
                <a:solidFill>
                  <a:srgbClr val="800000"/>
                </a:solidFill>
              </a:rPr>
              <a:t>“Loss augmented inference”</a:t>
            </a:r>
            <a:endParaRPr lang="en-US" sz="2000" dirty="0">
              <a:solidFill>
                <a:srgbClr val="800000"/>
              </a:solidFill>
            </a:endParaRPr>
          </a:p>
        </p:txBody>
      </p:sp>
    </p:spTree>
    <p:extLst>
      <p:ext uri="{BB962C8B-B14F-4D97-AF65-F5344CB8AC3E}">
        <p14:creationId xmlns:p14="http://schemas.microsoft.com/office/powerpoint/2010/main" val="2992020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p:txBody>
          <a:bodyPr/>
          <a:lstStyle/>
          <a:p>
            <a:r>
              <a:rPr lang="en-US">
                <a:latin typeface="Arial" charset="0"/>
              </a:rPr>
              <a:t>Sequence Labeling Revisited</a:t>
            </a:r>
          </a:p>
        </p:txBody>
      </p:sp>
      <p:sp>
        <p:nvSpPr>
          <p:cNvPr id="11269" name="Content Placeholder 2"/>
          <p:cNvSpPr>
            <a:spLocks noGrp="1"/>
          </p:cNvSpPr>
          <p:nvPr>
            <p:ph idx="1"/>
          </p:nvPr>
        </p:nvSpPr>
        <p:spPr/>
        <p:txBody>
          <a:bodyPr/>
          <a:lstStyle/>
          <a:p>
            <a:r>
              <a:rPr lang="en-US" dirty="0">
                <a:latin typeface="Arial" charset="0"/>
              </a:rPr>
              <a:t>Finding most violated constraint…</a:t>
            </a: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smtClean="0">
              <a:latin typeface="Arial" charset="0"/>
            </a:endParaRPr>
          </a:p>
          <a:p>
            <a:pPr>
              <a:buFontTx/>
              <a:buNone/>
            </a:pPr>
            <a:endParaRPr lang="en-US" dirty="0">
              <a:latin typeface="Arial" charset="0"/>
            </a:endParaRPr>
          </a:p>
          <a:p>
            <a:pPr>
              <a:buFontTx/>
              <a:buNone/>
            </a:pPr>
            <a:r>
              <a:rPr lang="en-US" dirty="0" smtClean="0">
                <a:latin typeface="Arial" charset="0"/>
              </a:rPr>
              <a:t> </a:t>
            </a:r>
            <a:r>
              <a:rPr lang="en-US" dirty="0">
                <a:latin typeface="Arial" charset="0"/>
              </a:rPr>
              <a:t>… can be solved using Viterbi!</a:t>
            </a:r>
          </a:p>
        </p:txBody>
      </p:sp>
      <p:graphicFrame>
        <p:nvGraphicFramePr>
          <p:cNvPr id="11266" name="Object 6"/>
          <p:cNvGraphicFramePr>
            <a:graphicFrameLocks noChangeAspect="1"/>
          </p:cNvGraphicFramePr>
          <p:nvPr>
            <p:extLst>
              <p:ext uri="{D42A27DB-BD31-4B8C-83A1-F6EECF244321}">
                <p14:modId xmlns:p14="http://schemas.microsoft.com/office/powerpoint/2010/main" val="2098944646"/>
              </p:ext>
            </p:extLst>
          </p:nvPr>
        </p:nvGraphicFramePr>
        <p:xfrm>
          <a:off x="2178050" y="2362200"/>
          <a:ext cx="4200525" cy="1249362"/>
        </p:xfrm>
        <a:graphic>
          <a:graphicData uri="http://schemas.openxmlformats.org/presentationml/2006/ole">
            <mc:AlternateContent xmlns:mc="http://schemas.openxmlformats.org/markup-compatibility/2006">
              <mc:Choice xmlns:v="urn:schemas-microsoft-com:vml" Requires="v">
                <p:oleObj spid="_x0000_s11583" name="Equation" r:id="rId3" imgW="1752600" imgH="520700" progId="Equation.3">
                  <p:embed/>
                </p:oleObj>
              </mc:Choice>
              <mc:Fallback>
                <p:oleObj name="Equation" r:id="rId3" imgW="1752600" imgH="520700" progId="Equation.3">
                  <p:embed/>
                  <p:pic>
                    <p:nvPicPr>
                      <p:cNvPr id="0" name="Object 6"/>
                      <p:cNvPicPr>
                        <a:picLocks noChangeAspect="1" noChangeArrowheads="1"/>
                      </p:cNvPicPr>
                      <p:nvPr/>
                    </p:nvPicPr>
                    <p:blipFill>
                      <a:blip r:embed="rId4"/>
                      <a:srcRect/>
                      <a:stretch>
                        <a:fillRect/>
                      </a:stretch>
                    </p:blipFill>
                    <p:spPr bwMode="auto">
                      <a:xfrm>
                        <a:off x="2178050" y="2362200"/>
                        <a:ext cx="4200525" cy="1249362"/>
                      </a:xfrm>
                      <a:prstGeom prst="rect">
                        <a:avLst/>
                      </a:prstGeom>
                      <a:noFill/>
                      <a:ln>
                        <a:noFill/>
                      </a:ln>
                      <a:effec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3651006071"/>
              </p:ext>
            </p:extLst>
          </p:nvPr>
        </p:nvGraphicFramePr>
        <p:xfrm>
          <a:off x="1905000" y="3048000"/>
          <a:ext cx="5967413" cy="1524000"/>
        </p:xfrm>
        <a:graphic>
          <a:graphicData uri="http://schemas.openxmlformats.org/presentationml/2006/ole">
            <mc:AlternateContent xmlns:mc="http://schemas.openxmlformats.org/markup-compatibility/2006">
              <mc:Choice xmlns:v="urn:schemas-microsoft-com:vml" Requires="v">
                <p:oleObj spid="_x0000_s11584" name="Equation" r:id="rId5" imgW="2489200" imgH="635000" progId="Equation.3">
                  <p:embed/>
                </p:oleObj>
              </mc:Choice>
              <mc:Fallback>
                <p:oleObj name="Equation" r:id="rId5" imgW="2489200" imgH="635000" progId="Equation.3">
                  <p:embed/>
                  <p:pic>
                    <p:nvPicPr>
                      <p:cNvPr id="0" name=""/>
                      <p:cNvPicPr>
                        <a:picLocks noChangeAspect="1" noChangeArrowheads="1"/>
                      </p:cNvPicPr>
                      <p:nvPr/>
                    </p:nvPicPr>
                    <p:blipFill>
                      <a:blip r:embed="rId6"/>
                      <a:srcRect/>
                      <a:stretch>
                        <a:fillRect/>
                      </a:stretch>
                    </p:blipFill>
                    <p:spPr bwMode="auto">
                      <a:xfrm>
                        <a:off x="1905000" y="3048000"/>
                        <a:ext cx="5967413" cy="1524000"/>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68824640"/>
              </p:ext>
            </p:extLst>
          </p:nvPr>
        </p:nvGraphicFramePr>
        <p:xfrm>
          <a:off x="1905000" y="4114800"/>
          <a:ext cx="5937250" cy="1462088"/>
        </p:xfrm>
        <a:graphic>
          <a:graphicData uri="http://schemas.openxmlformats.org/presentationml/2006/ole">
            <mc:AlternateContent xmlns:mc="http://schemas.openxmlformats.org/markup-compatibility/2006">
              <mc:Choice xmlns:v="urn:schemas-microsoft-com:vml" Requires="v">
                <p:oleObj spid="_x0000_s11585" name="Equation" r:id="rId7" imgW="2476500" imgH="609600" progId="Equation.3">
                  <p:embed/>
                </p:oleObj>
              </mc:Choice>
              <mc:Fallback>
                <p:oleObj name="Equation" r:id="rId7" imgW="2476500" imgH="609600" progId="Equation.3">
                  <p:embed/>
                  <p:pic>
                    <p:nvPicPr>
                      <p:cNvPr id="0" name=""/>
                      <p:cNvPicPr>
                        <a:picLocks noChangeAspect="1" noChangeArrowheads="1"/>
                      </p:cNvPicPr>
                      <p:nvPr/>
                    </p:nvPicPr>
                    <p:blipFill>
                      <a:blip r:embed="rId8"/>
                      <a:srcRect/>
                      <a:stretch>
                        <a:fillRect/>
                      </a:stretch>
                    </p:blipFill>
                    <p:spPr bwMode="auto">
                      <a:xfrm>
                        <a:off x="1905000" y="4114800"/>
                        <a:ext cx="5937250" cy="1462088"/>
                      </a:xfrm>
                      <a:prstGeom prst="rect">
                        <a:avLst/>
                      </a:prstGeom>
                      <a:noFill/>
                      <a:ln>
                        <a:noFill/>
                      </a:ln>
                      <a:effec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itle 1"/>
          <p:cNvSpPr>
            <a:spLocks noGrp="1"/>
          </p:cNvSpPr>
          <p:nvPr>
            <p:ph type="title"/>
          </p:nvPr>
        </p:nvSpPr>
        <p:spPr/>
        <p:txBody>
          <a:bodyPr/>
          <a:lstStyle/>
          <a:p>
            <a:r>
              <a:rPr lang="en-US">
                <a:latin typeface="Arial" charset="0"/>
              </a:rPr>
              <a:t>Structural SVM Recipe</a:t>
            </a:r>
          </a:p>
        </p:txBody>
      </p:sp>
      <p:sp>
        <p:nvSpPr>
          <p:cNvPr id="19463" name="Content Placeholder 2"/>
          <p:cNvSpPr>
            <a:spLocks noGrp="1"/>
          </p:cNvSpPr>
          <p:nvPr>
            <p:ph idx="1"/>
          </p:nvPr>
        </p:nvSpPr>
        <p:spPr/>
        <p:txBody>
          <a:bodyPr/>
          <a:lstStyle/>
          <a:p>
            <a:r>
              <a:rPr lang="en-US" sz="2600">
                <a:latin typeface="Arial" charset="0"/>
              </a:rPr>
              <a:t>Joint feature map</a:t>
            </a:r>
          </a:p>
          <a:p>
            <a:endParaRPr lang="en-US">
              <a:latin typeface="Arial" charset="0"/>
            </a:endParaRPr>
          </a:p>
          <a:p>
            <a:r>
              <a:rPr lang="en-US" sz="2600">
                <a:latin typeface="Arial" charset="0"/>
              </a:rPr>
              <a:t>Inference method</a:t>
            </a:r>
          </a:p>
          <a:p>
            <a:endParaRPr lang="en-US">
              <a:latin typeface="Arial" charset="0"/>
            </a:endParaRPr>
          </a:p>
          <a:p>
            <a:r>
              <a:rPr lang="en-US" sz="2600">
                <a:latin typeface="Arial" charset="0"/>
              </a:rPr>
              <a:t>Loss function</a:t>
            </a:r>
          </a:p>
          <a:p>
            <a:pPr>
              <a:buFontTx/>
              <a:buNone/>
            </a:pPr>
            <a:endParaRPr lang="en-US">
              <a:latin typeface="Arial" charset="0"/>
            </a:endParaRPr>
          </a:p>
          <a:p>
            <a:r>
              <a:rPr lang="en-US" sz="2600">
                <a:latin typeface="Arial" charset="0"/>
              </a:rPr>
              <a:t>Loss-augmented</a:t>
            </a:r>
          </a:p>
          <a:p>
            <a:pPr>
              <a:buFontTx/>
              <a:buNone/>
            </a:pPr>
            <a:r>
              <a:rPr lang="en-US" sz="2200">
                <a:latin typeface="Arial" charset="0"/>
              </a:rPr>
              <a:t>    (most violated constraint)</a:t>
            </a:r>
          </a:p>
        </p:txBody>
      </p:sp>
      <p:graphicFrame>
        <p:nvGraphicFramePr>
          <p:cNvPr id="19458" name="Object 6"/>
          <p:cNvGraphicFramePr>
            <a:graphicFrameLocks noChangeAspect="1"/>
          </p:cNvGraphicFramePr>
          <p:nvPr/>
        </p:nvGraphicFramePr>
        <p:xfrm>
          <a:off x="4114800" y="2659063"/>
          <a:ext cx="2701925" cy="792162"/>
        </p:xfrm>
        <a:graphic>
          <a:graphicData uri="http://schemas.openxmlformats.org/presentationml/2006/ole">
            <mc:AlternateContent xmlns:mc="http://schemas.openxmlformats.org/markup-compatibility/2006">
              <mc:Choice xmlns:v="urn:schemas-microsoft-com:vml" Requires="v">
                <p:oleObj spid="_x0000_s99701" name="Equation" r:id="rId3" imgW="1168200" imgH="342720" progId="Equation.3">
                  <p:embed/>
                </p:oleObj>
              </mc:Choice>
              <mc:Fallback>
                <p:oleObj name="Equation" r:id="rId3" imgW="1168200" imgH="342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659063"/>
                        <a:ext cx="2701925"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4038600" y="1616075"/>
          <a:ext cx="1143000" cy="468313"/>
        </p:xfrm>
        <a:graphic>
          <a:graphicData uri="http://schemas.openxmlformats.org/presentationml/2006/ole">
            <mc:AlternateContent xmlns:mc="http://schemas.openxmlformats.org/markup-compatibility/2006">
              <mc:Choice xmlns:v="urn:schemas-microsoft-com:vml" Requires="v">
                <p:oleObj spid="_x0000_s99702" name="Equation" r:id="rId5" imgW="495000" imgH="203040" progId="Equation.3">
                  <p:embed/>
                </p:oleObj>
              </mc:Choice>
              <mc:Fallback>
                <p:oleObj name="Equation" r:id="rId5" imgW="49500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1616075"/>
                        <a:ext cx="114300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460" name="Object 7"/>
          <p:cNvGraphicFramePr>
            <a:graphicFrameLocks noChangeAspect="1"/>
          </p:cNvGraphicFramePr>
          <p:nvPr/>
        </p:nvGraphicFramePr>
        <p:xfrm>
          <a:off x="4114800" y="3733800"/>
          <a:ext cx="742950" cy="457200"/>
        </p:xfrm>
        <a:graphic>
          <a:graphicData uri="http://schemas.openxmlformats.org/presentationml/2006/ole">
            <mc:AlternateContent xmlns:mc="http://schemas.openxmlformats.org/markup-compatibility/2006">
              <mc:Choice xmlns:v="urn:schemas-microsoft-com:vml" Requires="v">
                <p:oleObj spid="_x0000_s99703" name="Equation" r:id="rId7" imgW="330120" imgH="203040" progId="Equation.3">
                  <p:embed/>
                </p:oleObj>
              </mc:Choice>
              <mc:Fallback>
                <p:oleObj name="Equation" r:id="rId7" imgW="33012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7338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461" name="Object 8"/>
          <p:cNvGraphicFramePr>
            <a:graphicFrameLocks noChangeAspect="1"/>
          </p:cNvGraphicFramePr>
          <p:nvPr/>
        </p:nvGraphicFramePr>
        <p:xfrm>
          <a:off x="4114800" y="4724400"/>
          <a:ext cx="3581400" cy="747713"/>
        </p:xfrm>
        <a:graphic>
          <a:graphicData uri="http://schemas.openxmlformats.org/presentationml/2006/ole">
            <mc:AlternateContent xmlns:mc="http://schemas.openxmlformats.org/markup-compatibility/2006">
              <mc:Choice xmlns:v="urn:schemas-microsoft-com:vml" Requires="v">
                <p:oleObj spid="_x0000_s99704" name="Equation" r:id="rId9" imgW="1638000" imgH="342720" progId="Equation.3">
                  <p:embed/>
                </p:oleObj>
              </mc:Choice>
              <mc:Fallback>
                <p:oleObj name="Equation" r:id="rId9" imgW="1638000" imgH="3427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4724400"/>
                        <a:ext cx="3581400"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7356898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SVMs for Rankings</a:t>
            </a:r>
            <a:endParaRPr lang="en-US" dirty="0"/>
          </a:p>
        </p:txBody>
      </p:sp>
      <p:sp>
        <p:nvSpPr>
          <p:cNvPr id="3" name="Content Placeholder 2"/>
          <p:cNvSpPr>
            <a:spLocks noGrp="1"/>
          </p:cNvSpPr>
          <p:nvPr>
            <p:ph idx="1"/>
          </p:nvPr>
        </p:nvSpPr>
        <p:spPr/>
        <p:txBody>
          <a:bodyPr/>
          <a:lstStyle/>
          <a:p>
            <a:r>
              <a:rPr lang="en-US" dirty="0" smtClean="0"/>
              <a:t>Predicting rankings important in IR</a:t>
            </a:r>
          </a:p>
          <a:p>
            <a:pPr marL="0" indent="0">
              <a:buNone/>
            </a:pPr>
            <a:endParaRPr lang="en-US" dirty="0" smtClean="0"/>
          </a:p>
          <a:p>
            <a:r>
              <a:rPr lang="en-US" dirty="0" smtClean="0"/>
              <a:t>Must provide the four ingredients:</a:t>
            </a:r>
            <a:endParaRPr lang="en-US" dirty="0"/>
          </a:p>
          <a:p>
            <a:pPr lvl="1"/>
            <a:r>
              <a:rPr lang="en-US" dirty="0" smtClean="0"/>
              <a:t>How to represent joint feature map </a:t>
            </a:r>
            <a:r>
              <a:rPr lang="en-US" dirty="0" err="1" smtClean="0"/>
              <a:t>Ψ</a:t>
            </a:r>
            <a:r>
              <a:rPr lang="en-US" dirty="0" smtClean="0"/>
              <a:t>?</a:t>
            </a:r>
            <a:endParaRPr lang="en-US" dirty="0"/>
          </a:p>
          <a:p>
            <a:pPr lvl="1"/>
            <a:r>
              <a:rPr lang="en-US" dirty="0" smtClean="0"/>
              <a:t>How to perform inference?</a:t>
            </a:r>
            <a:endParaRPr lang="en-US" dirty="0"/>
          </a:p>
          <a:p>
            <a:pPr lvl="1"/>
            <a:r>
              <a:rPr lang="en-US" dirty="0" smtClean="0"/>
              <a:t>What loss function to optimize for?</a:t>
            </a:r>
            <a:endParaRPr lang="en-US" dirty="0"/>
          </a:p>
          <a:p>
            <a:pPr lvl="1"/>
            <a:r>
              <a:rPr lang="en-US" dirty="0" smtClean="0"/>
              <a:t>How to find most violated constraint?</a:t>
            </a:r>
          </a:p>
          <a:p>
            <a:endParaRPr lang="en-US" dirty="0"/>
          </a:p>
          <a:p>
            <a:endParaRPr lang="en-US" dirty="0"/>
          </a:p>
        </p:txBody>
      </p:sp>
    </p:spTree>
    <p:extLst>
      <p:ext uri="{BB962C8B-B14F-4D97-AF65-F5344CB8AC3E}">
        <p14:creationId xmlns:p14="http://schemas.microsoft.com/office/powerpoint/2010/main" val="37145704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r>
              <a:rPr lang="en-US" dirty="0" smtClean="0">
                <a:latin typeface="Arial" charset="0"/>
              </a:rPr>
              <a:t>Joint Feature Map for </a:t>
            </a:r>
            <a:r>
              <a:rPr lang="en-US" dirty="0">
                <a:latin typeface="Arial" charset="0"/>
              </a:rPr>
              <a:t>Ranking</a:t>
            </a:r>
          </a:p>
        </p:txBody>
      </p:sp>
      <p:sp>
        <p:nvSpPr>
          <p:cNvPr id="6149" name="Rectangle 3"/>
          <p:cNvSpPr>
            <a:spLocks noGrp="1" noChangeArrowheads="1"/>
          </p:cNvSpPr>
          <p:nvPr>
            <p:ph type="body" sz="half" idx="1"/>
          </p:nvPr>
        </p:nvSpPr>
        <p:spPr>
          <a:xfrm>
            <a:off x="457200" y="1600200"/>
            <a:ext cx="8229600" cy="4525963"/>
          </a:xfrm>
        </p:spPr>
        <p:txBody>
          <a:bodyPr/>
          <a:lstStyle/>
          <a:p>
            <a:r>
              <a:rPr lang="en-US" sz="2400" dirty="0">
                <a:latin typeface="Arial" charset="0"/>
              </a:rPr>
              <a:t>Let </a:t>
            </a:r>
            <a:r>
              <a:rPr lang="en-US" sz="2400" b="1" dirty="0">
                <a:latin typeface="Arial" charset="0"/>
              </a:rPr>
              <a:t>x</a:t>
            </a:r>
            <a:r>
              <a:rPr lang="en-US" sz="2400" dirty="0">
                <a:latin typeface="Arial" charset="0"/>
              </a:rPr>
              <a:t> = (x</a:t>
            </a:r>
            <a:r>
              <a:rPr lang="en-US" sz="2400" baseline="-25000" dirty="0">
                <a:latin typeface="Arial" charset="0"/>
              </a:rPr>
              <a:t>1</a:t>
            </a:r>
            <a:r>
              <a:rPr lang="en-US" sz="2400" dirty="0">
                <a:latin typeface="Arial" charset="0"/>
              </a:rPr>
              <a:t>,…</a:t>
            </a:r>
            <a:r>
              <a:rPr lang="en-US" sz="2400" dirty="0" err="1">
                <a:latin typeface="Arial" charset="0"/>
              </a:rPr>
              <a:t>x</a:t>
            </a:r>
            <a:r>
              <a:rPr lang="en-US" sz="2400" baseline="-25000" dirty="0" err="1">
                <a:latin typeface="Arial" charset="0"/>
              </a:rPr>
              <a:t>n</a:t>
            </a:r>
            <a:r>
              <a:rPr lang="en-US" sz="2400" dirty="0">
                <a:latin typeface="Arial" charset="0"/>
              </a:rPr>
              <a:t>) denote candidate </a:t>
            </a:r>
            <a:r>
              <a:rPr lang="en-US" sz="2400" dirty="0" smtClean="0">
                <a:latin typeface="Arial" charset="0"/>
              </a:rPr>
              <a:t>documents</a:t>
            </a:r>
            <a:endParaRPr lang="en-US" sz="2400" dirty="0">
              <a:latin typeface="Arial" charset="0"/>
            </a:endParaRPr>
          </a:p>
          <a:p>
            <a:r>
              <a:rPr lang="en-US" sz="2400" dirty="0">
                <a:latin typeface="Arial" charset="0"/>
              </a:rPr>
              <a:t>Let </a:t>
            </a:r>
            <a:r>
              <a:rPr lang="en-US" sz="2400" dirty="0" err="1">
                <a:latin typeface="Arial" charset="0"/>
              </a:rPr>
              <a:t>y</a:t>
            </a:r>
            <a:r>
              <a:rPr lang="en-US" sz="2400" baseline="-25000" dirty="0" err="1">
                <a:latin typeface="Arial" charset="0"/>
              </a:rPr>
              <a:t>jk</a:t>
            </a:r>
            <a:r>
              <a:rPr lang="en-US" sz="2400" dirty="0">
                <a:latin typeface="Arial" charset="0"/>
              </a:rPr>
              <a:t> = {+1, -1} encode pairwise rank orders</a:t>
            </a:r>
          </a:p>
          <a:p>
            <a:endParaRPr lang="en-US" sz="2400" dirty="0">
              <a:latin typeface="Arial" charset="0"/>
            </a:endParaRPr>
          </a:p>
          <a:p>
            <a:r>
              <a:rPr lang="en-US" sz="2400" dirty="0">
                <a:latin typeface="Arial" charset="0"/>
              </a:rPr>
              <a:t>Feature map is </a:t>
            </a:r>
            <a:r>
              <a:rPr lang="en-US" sz="2400" dirty="0" smtClean="0">
                <a:latin typeface="Arial" charset="0"/>
              </a:rPr>
              <a:t>pairwise feature difference </a:t>
            </a:r>
            <a:r>
              <a:rPr lang="en-US" sz="2400" dirty="0">
                <a:latin typeface="Arial" charset="0"/>
              </a:rPr>
              <a:t>of documents.</a:t>
            </a:r>
          </a:p>
          <a:p>
            <a:endParaRPr lang="en-US" sz="2400" dirty="0">
              <a:latin typeface="Arial" charset="0"/>
            </a:endParaRPr>
          </a:p>
          <a:p>
            <a:endParaRPr lang="en-US" sz="2400" dirty="0">
              <a:latin typeface="Arial" charset="0"/>
            </a:endParaRPr>
          </a:p>
          <a:p>
            <a:pPr marL="0" indent="0">
              <a:buNone/>
            </a:pPr>
            <a:endParaRPr lang="en-US" sz="2400" dirty="0">
              <a:latin typeface="Arial" charset="0"/>
            </a:endParaRPr>
          </a:p>
          <a:p>
            <a:r>
              <a:rPr lang="en-US" sz="2400" b="1" dirty="0" smtClean="0">
                <a:latin typeface="Arial" charset="0"/>
              </a:rPr>
              <a:t>Inference </a:t>
            </a:r>
            <a:r>
              <a:rPr lang="en-US" sz="2400" dirty="0" smtClean="0">
                <a:latin typeface="Arial" charset="0"/>
              </a:rPr>
              <a:t>made </a:t>
            </a:r>
            <a:r>
              <a:rPr lang="en-US" sz="2400" dirty="0">
                <a:latin typeface="Arial" charset="0"/>
              </a:rPr>
              <a:t>by sorting on document scores </a:t>
            </a:r>
            <a:r>
              <a:rPr lang="en-US" sz="2400" dirty="0" err="1">
                <a:latin typeface="Arial" charset="0"/>
              </a:rPr>
              <a:t>w</a:t>
            </a:r>
            <a:r>
              <a:rPr lang="en-US" sz="2400" baseline="30000" dirty="0" err="1">
                <a:latin typeface="Arial" charset="0"/>
              </a:rPr>
              <a:t>T</a:t>
            </a:r>
            <a:r>
              <a:rPr lang="en-US" sz="2400" dirty="0" err="1">
                <a:latin typeface="Arial" charset="0"/>
              </a:rPr>
              <a:t>x</a:t>
            </a:r>
            <a:r>
              <a:rPr lang="en-US" sz="2400" baseline="-25000" dirty="0" err="1">
                <a:latin typeface="Arial" charset="0"/>
              </a:rPr>
              <a:t>i</a:t>
            </a:r>
            <a:endParaRPr lang="en-US" sz="2400" dirty="0">
              <a:latin typeface="Arial" charset="0"/>
            </a:endParaRPr>
          </a:p>
        </p:txBody>
      </p:sp>
      <p:graphicFrame>
        <p:nvGraphicFramePr>
          <p:cNvPr id="6146" name="Object 7"/>
          <p:cNvGraphicFramePr>
            <a:graphicFrameLocks noChangeAspect="1"/>
          </p:cNvGraphicFramePr>
          <p:nvPr>
            <p:extLst>
              <p:ext uri="{D42A27DB-BD31-4B8C-83A1-F6EECF244321}">
                <p14:modId xmlns:p14="http://schemas.microsoft.com/office/powerpoint/2010/main" val="2591604382"/>
              </p:ext>
            </p:extLst>
          </p:nvPr>
        </p:nvGraphicFramePr>
        <p:xfrm>
          <a:off x="1679575" y="5286375"/>
          <a:ext cx="5937250" cy="947738"/>
        </p:xfrm>
        <a:graphic>
          <a:graphicData uri="http://schemas.openxmlformats.org/presentationml/2006/ole">
            <mc:AlternateContent xmlns:mc="http://schemas.openxmlformats.org/markup-compatibility/2006">
              <mc:Choice xmlns:v="urn:schemas-microsoft-com:vml" Requires="v">
                <p:oleObj spid="_x0000_s82135" name="Equation" r:id="rId3" imgW="2387600" imgH="381000" progId="Equation.3">
                  <p:embed/>
                </p:oleObj>
              </mc:Choice>
              <mc:Fallback>
                <p:oleObj name="Equation" r:id="rId3" imgW="2387600" imgH="381000" progId="Equation.3">
                  <p:embed/>
                  <p:pic>
                    <p:nvPicPr>
                      <p:cNvPr id="0" name=""/>
                      <p:cNvPicPr>
                        <a:picLocks noChangeAspect="1" noChangeArrowheads="1"/>
                      </p:cNvPicPr>
                      <p:nvPr/>
                    </p:nvPicPr>
                    <p:blipFill>
                      <a:blip r:embed="rId4"/>
                      <a:srcRect/>
                      <a:stretch>
                        <a:fillRect/>
                      </a:stretch>
                    </p:blipFill>
                    <p:spPr bwMode="auto">
                      <a:xfrm>
                        <a:off x="1679575" y="5286375"/>
                        <a:ext cx="5937250" cy="947738"/>
                      </a:xfrm>
                      <a:prstGeom prst="rect">
                        <a:avLst/>
                      </a:prstGeom>
                      <a:noFill/>
                      <a:ln>
                        <a:noFill/>
                      </a:ln>
                      <a:effectLst/>
                    </p:spPr>
                  </p:pic>
                </p:oleObj>
              </mc:Fallback>
            </mc:AlternateContent>
          </a:graphicData>
        </a:graphic>
      </p:graphicFrame>
      <p:graphicFrame>
        <p:nvGraphicFramePr>
          <p:cNvPr id="6147" name="Object 4"/>
          <p:cNvGraphicFramePr>
            <a:graphicFrameLocks noChangeAspect="1"/>
          </p:cNvGraphicFramePr>
          <p:nvPr>
            <p:ph sz="half" idx="2"/>
            <p:extLst>
              <p:ext uri="{D42A27DB-BD31-4B8C-83A1-F6EECF244321}">
                <p14:modId xmlns:p14="http://schemas.microsoft.com/office/powerpoint/2010/main" val="550375860"/>
              </p:ext>
            </p:extLst>
          </p:nvPr>
        </p:nvGraphicFramePr>
        <p:xfrm>
          <a:off x="2571749" y="3498850"/>
          <a:ext cx="4470667" cy="996950"/>
        </p:xfrm>
        <a:graphic>
          <a:graphicData uri="http://schemas.openxmlformats.org/presentationml/2006/ole">
            <mc:AlternateContent xmlns:mc="http://schemas.openxmlformats.org/markup-compatibility/2006">
              <mc:Choice xmlns:v="urn:schemas-microsoft-com:vml" Requires="v">
                <p:oleObj spid="_x0000_s82136" name="Equation" r:id="rId5" imgW="1765300" imgH="393700" progId="Equation.3">
                  <p:embed/>
                </p:oleObj>
              </mc:Choice>
              <mc:Fallback>
                <p:oleObj name="Equation" r:id="rId5" imgW="1765300" imgH="393700" progId="Equation.3">
                  <p:embed/>
                  <p:pic>
                    <p:nvPicPr>
                      <p:cNvPr id="0" name=""/>
                      <p:cNvPicPr>
                        <a:picLocks noChangeAspect="1" noChangeArrowheads="1"/>
                      </p:cNvPicPr>
                      <p:nvPr/>
                    </p:nvPicPr>
                    <p:blipFill>
                      <a:blip r:embed="rId6"/>
                      <a:srcRect/>
                      <a:stretch>
                        <a:fillRect/>
                      </a:stretch>
                    </p:blipFill>
                    <p:spPr bwMode="auto">
                      <a:xfrm>
                        <a:off x="2571749" y="3498850"/>
                        <a:ext cx="4470667" cy="9969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71321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Multivariate Loss Functions</a:t>
            </a:r>
            <a:endParaRPr lang="en-US" dirty="0"/>
          </a:p>
        </p:txBody>
      </p:sp>
      <p:sp>
        <p:nvSpPr>
          <p:cNvPr id="3" name="Content Placeholder 2"/>
          <p:cNvSpPr>
            <a:spLocks noGrp="1"/>
          </p:cNvSpPr>
          <p:nvPr>
            <p:ph idx="1"/>
          </p:nvPr>
        </p:nvSpPr>
        <p:spPr/>
        <p:txBody>
          <a:bodyPr/>
          <a:lstStyle/>
          <a:p>
            <a:r>
              <a:rPr lang="en-US" sz="2800" dirty="0" smtClean="0"/>
              <a:t>Information Retrieval focused on ranking-centric performance measures</a:t>
            </a:r>
          </a:p>
          <a:p>
            <a:pPr lvl="1"/>
            <a:r>
              <a:rPr lang="en-US" sz="2400" dirty="0" smtClean="0"/>
              <a:t>Normalized Discounted Cumulative Gain</a:t>
            </a:r>
          </a:p>
          <a:p>
            <a:pPr lvl="1"/>
            <a:r>
              <a:rPr lang="en-US" sz="2400" dirty="0" smtClean="0"/>
              <a:t>Precision @ K</a:t>
            </a:r>
          </a:p>
          <a:p>
            <a:pPr lvl="1"/>
            <a:r>
              <a:rPr lang="en-US" sz="2400" dirty="0" smtClean="0"/>
              <a:t>Mean Average Precision</a:t>
            </a:r>
          </a:p>
          <a:p>
            <a:pPr lvl="1"/>
            <a:r>
              <a:rPr lang="en-US" sz="2400" dirty="0" smtClean="0"/>
              <a:t>Expected Reciprocal Rank</a:t>
            </a:r>
          </a:p>
          <a:p>
            <a:pPr lvl="1"/>
            <a:endParaRPr lang="en-US" sz="2400" dirty="0"/>
          </a:p>
          <a:p>
            <a:r>
              <a:rPr lang="en-US" sz="2800" dirty="0" smtClean="0"/>
              <a:t>These measures all depend on the entire ranking</a:t>
            </a:r>
            <a:endParaRPr lang="en-US" sz="2800" dirty="0"/>
          </a:p>
        </p:txBody>
      </p:sp>
    </p:spTree>
    <p:extLst>
      <p:ext uri="{BB962C8B-B14F-4D97-AF65-F5344CB8AC3E}">
        <p14:creationId xmlns:p14="http://schemas.microsoft.com/office/powerpoint/2010/main" val="9371873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Multivariate Loss Functions</a:t>
            </a:r>
            <a:endParaRPr lang="en-US" dirty="0"/>
          </a:p>
        </p:txBody>
      </p:sp>
      <p:sp>
        <p:nvSpPr>
          <p:cNvPr id="3" name="Content Placeholder 2"/>
          <p:cNvSpPr>
            <a:spLocks noGrp="1"/>
          </p:cNvSpPr>
          <p:nvPr>
            <p:ph idx="1"/>
          </p:nvPr>
        </p:nvSpPr>
        <p:spPr/>
        <p:txBody>
          <a:bodyPr/>
          <a:lstStyle/>
          <a:p>
            <a:r>
              <a:rPr lang="en-US" sz="2800" dirty="0" smtClean="0"/>
              <a:t>Information Retrieval focused on ranking-centric performance measures</a:t>
            </a:r>
          </a:p>
          <a:p>
            <a:pPr lvl="1"/>
            <a:r>
              <a:rPr lang="en-US" sz="2400" dirty="0" smtClean="0"/>
              <a:t>Normalized Discounted Cumulative Gain</a:t>
            </a:r>
          </a:p>
          <a:p>
            <a:pPr lvl="1"/>
            <a:r>
              <a:rPr lang="en-US" sz="2400" dirty="0" smtClean="0"/>
              <a:t>Precision @ K</a:t>
            </a:r>
          </a:p>
          <a:p>
            <a:pPr lvl="1"/>
            <a:r>
              <a:rPr lang="en-US" sz="2400" b="1" dirty="0" smtClean="0">
                <a:solidFill>
                  <a:srgbClr val="800000"/>
                </a:solidFill>
              </a:rPr>
              <a:t>Mean Average Precision</a:t>
            </a:r>
          </a:p>
          <a:p>
            <a:pPr lvl="1"/>
            <a:r>
              <a:rPr lang="en-US" sz="2400" dirty="0" smtClean="0"/>
              <a:t>Expected Reciprocal Rank</a:t>
            </a:r>
          </a:p>
          <a:p>
            <a:pPr lvl="1"/>
            <a:endParaRPr lang="en-US" sz="2400" dirty="0"/>
          </a:p>
          <a:p>
            <a:r>
              <a:rPr lang="en-US" sz="2800" dirty="0" smtClean="0"/>
              <a:t>These measures all depend on the entire ranking</a:t>
            </a:r>
            <a:endParaRPr lang="en-US" sz="2800" dirty="0"/>
          </a:p>
        </p:txBody>
      </p:sp>
    </p:spTree>
    <p:extLst>
      <p:ext uri="{BB962C8B-B14F-4D97-AF65-F5344CB8AC3E}">
        <p14:creationId xmlns:p14="http://schemas.microsoft.com/office/powerpoint/2010/main" val="13923078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p:txBody>
          <a:bodyPr/>
          <a:lstStyle/>
          <a:p>
            <a:pPr eaLnBrk="1" hangingPunct="1"/>
            <a:r>
              <a:rPr lang="en-US">
                <a:latin typeface="Arial" charset="0"/>
              </a:rPr>
              <a:t>Mean Average Precision</a:t>
            </a:r>
          </a:p>
        </p:txBody>
      </p:sp>
      <p:sp>
        <p:nvSpPr>
          <p:cNvPr id="4100" name="Rectangle 3"/>
          <p:cNvSpPr>
            <a:spLocks noGrp="1" noChangeArrowheads="1"/>
          </p:cNvSpPr>
          <p:nvPr>
            <p:ph type="body" idx="4294967295"/>
          </p:nvPr>
        </p:nvSpPr>
        <p:spPr/>
        <p:txBody>
          <a:bodyPr/>
          <a:lstStyle/>
          <a:p>
            <a:pPr eaLnBrk="1" hangingPunct="1">
              <a:lnSpc>
                <a:spcPct val="90000"/>
              </a:lnSpc>
            </a:pPr>
            <a:r>
              <a:rPr lang="en-US" sz="2800" dirty="0">
                <a:latin typeface="Arial" charset="0"/>
              </a:rPr>
              <a:t>Consider rank position of each relevant doc</a:t>
            </a:r>
          </a:p>
          <a:p>
            <a:pPr marL="692150" lvl="1" indent="-347663" eaLnBrk="1" hangingPunct="1">
              <a:lnSpc>
                <a:spcPct val="90000"/>
              </a:lnSpc>
            </a:pPr>
            <a:r>
              <a:rPr lang="en-US" sz="2400" dirty="0">
                <a:latin typeface="Arial" charset="0"/>
              </a:rPr>
              <a:t>K</a:t>
            </a:r>
            <a:r>
              <a:rPr lang="en-US" sz="2400" baseline="-25000" dirty="0">
                <a:latin typeface="Arial" charset="0"/>
              </a:rPr>
              <a:t>1</a:t>
            </a:r>
            <a:r>
              <a:rPr lang="en-US" sz="2400" dirty="0">
                <a:latin typeface="Arial" charset="0"/>
              </a:rPr>
              <a:t>, K</a:t>
            </a:r>
            <a:r>
              <a:rPr lang="en-US" sz="2400" baseline="-25000" dirty="0">
                <a:latin typeface="Arial" charset="0"/>
              </a:rPr>
              <a:t>2</a:t>
            </a:r>
            <a:r>
              <a:rPr lang="en-US" sz="2400" dirty="0">
                <a:latin typeface="Arial" charset="0"/>
              </a:rPr>
              <a:t>, … K</a:t>
            </a:r>
            <a:r>
              <a:rPr lang="en-US" sz="2400" baseline="-25000" dirty="0">
                <a:latin typeface="Arial" charset="0"/>
              </a:rPr>
              <a:t>R</a:t>
            </a:r>
          </a:p>
          <a:p>
            <a:pPr marL="987425" lvl="2" indent="-293688" eaLnBrk="1" hangingPunct="1">
              <a:lnSpc>
                <a:spcPct val="90000"/>
              </a:lnSpc>
            </a:pPr>
            <a:endParaRPr lang="en-US" sz="1600" dirty="0">
              <a:latin typeface="Arial" charset="0"/>
            </a:endParaRPr>
          </a:p>
          <a:p>
            <a:pPr eaLnBrk="1" hangingPunct="1">
              <a:lnSpc>
                <a:spcPct val="90000"/>
              </a:lnSpc>
            </a:pPr>
            <a:r>
              <a:rPr lang="en-US" sz="2800" dirty="0">
                <a:latin typeface="Arial" charset="0"/>
              </a:rPr>
              <a:t>Compute </a:t>
            </a:r>
            <a:r>
              <a:rPr lang="en-US" sz="2800" dirty="0" err="1">
                <a:latin typeface="Arial" charset="0"/>
              </a:rPr>
              <a:t>Precision@K</a:t>
            </a:r>
            <a:r>
              <a:rPr lang="en-US" sz="2800" dirty="0">
                <a:latin typeface="Arial" charset="0"/>
              </a:rPr>
              <a:t> for each K</a:t>
            </a:r>
            <a:r>
              <a:rPr lang="en-US" sz="2800" baseline="-25000" dirty="0">
                <a:latin typeface="Arial" charset="0"/>
              </a:rPr>
              <a:t>1</a:t>
            </a:r>
            <a:r>
              <a:rPr lang="en-US" sz="2800" dirty="0">
                <a:latin typeface="Arial" charset="0"/>
              </a:rPr>
              <a:t>, K</a:t>
            </a:r>
            <a:r>
              <a:rPr lang="en-US" sz="2800" baseline="-25000" dirty="0">
                <a:latin typeface="Arial" charset="0"/>
              </a:rPr>
              <a:t>2</a:t>
            </a:r>
            <a:r>
              <a:rPr lang="en-US" sz="2800" dirty="0">
                <a:latin typeface="Arial" charset="0"/>
              </a:rPr>
              <a:t>, … K</a:t>
            </a:r>
            <a:r>
              <a:rPr lang="en-US" sz="2800" baseline="-25000" dirty="0">
                <a:latin typeface="Arial" charset="0"/>
              </a:rPr>
              <a:t>R</a:t>
            </a:r>
          </a:p>
          <a:p>
            <a:pPr marL="692150" lvl="1" indent="-347663" eaLnBrk="1" hangingPunct="1">
              <a:lnSpc>
                <a:spcPct val="90000"/>
              </a:lnSpc>
            </a:pPr>
            <a:endParaRPr lang="en-US" sz="1600" baseline="-25000" dirty="0">
              <a:latin typeface="Arial" charset="0"/>
            </a:endParaRPr>
          </a:p>
          <a:p>
            <a:pPr eaLnBrk="1" hangingPunct="1">
              <a:lnSpc>
                <a:spcPct val="90000"/>
              </a:lnSpc>
            </a:pPr>
            <a:r>
              <a:rPr lang="en-US" sz="2800" dirty="0">
                <a:latin typeface="Arial" charset="0"/>
              </a:rPr>
              <a:t>Average precision = average of P@K</a:t>
            </a:r>
          </a:p>
          <a:p>
            <a:pPr eaLnBrk="1" hangingPunct="1">
              <a:lnSpc>
                <a:spcPct val="90000"/>
              </a:lnSpc>
            </a:pPr>
            <a:endParaRPr lang="en-US" sz="2400" dirty="0">
              <a:latin typeface="Arial" charset="0"/>
            </a:endParaRPr>
          </a:p>
          <a:p>
            <a:pPr eaLnBrk="1" hangingPunct="1">
              <a:lnSpc>
                <a:spcPct val="90000"/>
              </a:lnSpc>
            </a:pPr>
            <a:r>
              <a:rPr lang="en-US" sz="2800" dirty="0">
                <a:latin typeface="Arial" charset="0"/>
              </a:rPr>
              <a:t>Ex:                    has </a:t>
            </a:r>
            <a:r>
              <a:rPr lang="en-US" sz="2800" dirty="0" err="1">
                <a:latin typeface="Arial" charset="0"/>
              </a:rPr>
              <a:t>AvgPrec</a:t>
            </a:r>
            <a:r>
              <a:rPr lang="en-US" sz="2800" dirty="0">
                <a:latin typeface="Arial" charset="0"/>
              </a:rPr>
              <a:t> of</a:t>
            </a:r>
          </a:p>
          <a:p>
            <a:pPr marL="692150" lvl="1" indent="-347663" eaLnBrk="1" hangingPunct="1">
              <a:lnSpc>
                <a:spcPct val="90000"/>
              </a:lnSpc>
            </a:pPr>
            <a:endParaRPr lang="en-US" sz="2400" dirty="0">
              <a:latin typeface="Arial" charset="0"/>
            </a:endParaRPr>
          </a:p>
          <a:p>
            <a:pPr eaLnBrk="1" hangingPunct="1">
              <a:lnSpc>
                <a:spcPct val="90000"/>
              </a:lnSpc>
            </a:pPr>
            <a:r>
              <a:rPr lang="en-US" sz="2800" dirty="0">
                <a:latin typeface="Arial" charset="0"/>
              </a:rPr>
              <a:t>MAP is Average Precision across multiple queries/rankings</a:t>
            </a:r>
          </a:p>
        </p:txBody>
      </p:sp>
      <p:pic>
        <p:nvPicPr>
          <p:cNvPr id="410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357688"/>
            <a:ext cx="18288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8" name="Object 8"/>
          <p:cNvGraphicFramePr>
            <a:graphicFrameLocks noChangeAspect="1"/>
          </p:cNvGraphicFramePr>
          <p:nvPr/>
        </p:nvGraphicFramePr>
        <p:xfrm>
          <a:off x="5943600" y="4114800"/>
          <a:ext cx="2590800" cy="823913"/>
        </p:xfrm>
        <a:graphic>
          <a:graphicData uri="http://schemas.openxmlformats.org/presentationml/2006/ole">
            <mc:AlternateContent xmlns:mc="http://schemas.openxmlformats.org/markup-compatibility/2006">
              <mc:Choice xmlns:v="urn:schemas-microsoft-com:vml" Requires="v">
                <p:oleObj spid="_x0000_s84075" name="Equation" r:id="rId4" imgW="1307880" imgH="431640" progId="Equation.3">
                  <p:embed/>
                </p:oleObj>
              </mc:Choice>
              <mc:Fallback>
                <p:oleObj name="Equation" r:id="rId4" imgW="13078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114800"/>
                        <a:ext cx="2590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48310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sn_c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5344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381000" y="6248400"/>
            <a:ext cx="236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a:t>[Yue &amp; Burges, 2007]</a:t>
            </a:r>
          </a:p>
        </p:txBody>
      </p:sp>
    </p:spTree>
    <p:extLst>
      <p:ext uri="{BB962C8B-B14F-4D97-AF65-F5344CB8AC3E}">
        <p14:creationId xmlns:p14="http://schemas.microsoft.com/office/powerpoint/2010/main" val="27009123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3"/>
          <p:cNvSpPr>
            <a:spLocks noChangeArrowheads="1"/>
          </p:cNvSpPr>
          <p:nvPr/>
        </p:nvSpPr>
        <p:spPr bwMode="auto">
          <a:xfrm>
            <a:off x="609600" y="1627188"/>
            <a:ext cx="7924800"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spcBef>
                <a:spcPct val="30000"/>
              </a:spcBef>
              <a:buFontTx/>
              <a:buChar char="•"/>
            </a:pPr>
            <a:r>
              <a:rPr lang="en-US" sz="2800"/>
              <a:t>Part-of-Speech Tagging</a:t>
            </a:r>
          </a:p>
          <a:p>
            <a:pPr marL="742950" lvl="1" indent="-285750">
              <a:lnSpc>
                <a:spcPct val="120000"/>
              </a:lnSpc>
              <a:spcBef>
                <a:spcPct val="30000"/>
              </a:spcBef>
              <a:buFontTx/>
              <a:buChar char="–"/>
            </a:pPr>
            <a:r>
              <a:rPr lang="en-US" sz="2000"/>
              <a:t>Given a sequence of words </a:t>
            </a:r>
            <a:r>
              <a:rPr lang="en-US" sz="2000" i="1"/>
              <a:t>x</a:t>
            </a:r>
            <a:r>
              <a:rPr lang="en-US" sz="2000"/>
              <a:t>, predict sequence of tags </a:t>
            </a:r>
            <a:r>
              <a:rPr lang="en-US" sz="2000" i="1"/>
              <a:t>y.</a:t>
            </a:r>
          </a:p>
          <a:p>
            <a:pPr marL="742950" lvl="1" indent="-285750">
              <a:lnSpc>
                <a:spcPct val="120000"/>
              </a:lnSpc>
              <a:spcBef>
                <a:spcPct val="30000"/>
              </a:spcBef>
              <a:buFontTx/>
              <a:buChar char="–"/>
            </a:pPr>
            <a:r>
              <a:rPr lang="en-US" sz="2000"/>
              <a:t>Dependencies from tag-tag transitions in Markov model.</a:t>
            </a:r>
          </a:p>
          <a:p>
            <a:pPr marL="742950" lvl="1" indent="-285750">
              <a:lnSpc>
                <a:spcPct val="120000"/>
              </a:lnSpc>
              <a:spcBef>
                <a:spcPct val="30000"/>
              </a:spcBef>
              <a:buFontTx/>
              <a:buChar char="–"/>
            </a:pPr>
            <a:endParaRPr lang="en-US"/>
          </a:p>
          <a:p>
            <a:pPr marL="742950" lvl="1" indent="-285750">
              <a:lnSpc>
                <a:spcPct val="120000"/>
              </a:lnSpc>
              <a:spcBef>
                <a:spcPct val="30000"/>
              </a:spcBef>
              <a:buFontTx/>
              <a:buChar char="–"/>
            </a:pPr>
            <a:endParaRPr lang="en-US"/>
          </a:p>
          <a:p>
            <a:pPr marL="742950" lvl="1" indent="-285750">
              <a:lnSpc>
                <a:spcPct val="120000"/>
              </a:lnSpc>
              <a:spcBef>
                <a:spcPct val="30000"/>
              </a:spcBef>
              <a:buFontTx/>
              <a:buChar char="–"/>
            </a:pPr>
            <a:endParaRPr lang="en-US"/>
          </a:p>
          <a:p>
            <a:pPr marL="742950" lvl="1" indent="-285750">
              <a:lnSpc>
                <a:spcPct val="120000"/>
              </a:lnSpc>
              <a:spcBef>
                <a:spcPct val="30000"/>
              </a:spcBef>
            </a:pPr>
            <a:endParaRPr lang="en-US">
              <a:sym typeface="Wingdings" charset="0"/>
            </a:endParaRPr>
          </a:p>
          <a:p>
            <a:pPr marL="742950" lvl="1" indent="-285750">
              <a:lnSpc>
                <a:spcPct val="120000"/>
              </a:lnSpc>
              <a:spcBef>
                <a:spcPct val="30000"/>
              </a:spcBef>
            </a:pPr>
            <a:r>
              <a:rPr lang="en-US">
                <a:sym typeface="Wingdings" charset="0"/>
              </a:rPr>
              <a:t> </a:t>
            </a:r>
            <a:r>
              <a:rPr lang="en-US" sz="2000">
                <a:sym typeface="Wingdings" charset="0"/>
              </a:rPr>
              <a:t>Similarly for other sequence labeling problems, e.g., RNA Intron/Exon Tagging.</a:t>
            </a:r>
            <a:endParaRPr lang="en-US" sz="2000"/>
          </a:p>
        </p:txBody>
      </p:sp>
      <p:grpSp>
        <p:nvGrpSpPr>
          <p:cNvPr id="17411" name="Group 4"/>
          <p:cNvGrpSpPr>
            <a:grpSpLocks/>
          </p:cNvGrpSpPr>
          <p:nvPr/>
        </p:nvGrpSpPr>
        <p:grpSpPr bwMode="auto">
          <a:xfrm>
            <a:off x="1017588" y="3714750"/>
            <a:ext cx="7200900" cy="639763"/>
            <a:chOff x="243" y="1728"/>
            <a:chExt cx="5283" cy="447"/>
          </a:xfrm>
        </p:grpSpPr>
        <p:grpSp>
          <p:nvGrpSpPr>
            <p:cNvPr id="17413" name="Group 5"/>
            <p:cNvGrpSpPr>
              <a:grpSpLocks/>
            </p:cNvGrpSpPr>
            <p:nvPr/>
          </p:nvGrpSpPr>
          <p:grpSpPr bwMode="auto">
            <a:xfrm>
              <a:off x="243" y="1743"/>
              <a:ext cx="2448" cy="432"/>
              <a:chOff x="334" y="1233"/>
              <a:chExt cx="2448" cy="432"/>
            </a:xfrm>
          </p:grpSpPr>
          <p:sp>
            <p:nvSpPr>
              <p:cNvPr id="17427" name="Rectangle 6"/>
              <p:cNvSpPr>
                <a:spLocks noChangeArrowheads="1"/>
              </p:cNvSpPr>
              <p:nvPr/>
            </p:nvSpPr>
            <p:spPr bwMode="auto">
              <a:xfrm>
                <a:off x="334" y="1281"/>
                <a:ext cx="2448" cy="384"/>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428" name="Text Box 7"/>
              <p:cNvSpPr txBox="1">
                <a:spLocks noChangeArrowheads="1"/>
              </p:cNvSpPr>
              <p:nvPr/>
            </p:nvSpPr>
            <p:spPr bwMode="auto">
              <a:xfrm>
                <a:off x="622" y="1329"/>
                <a:ext cx="1907"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The rain wet the cat</a:t>
                </a:r>
              </a:p>
            </p:txBody>
          </p:sp>
          <p:sp>
            <p:nvSpPr>
              <p:cNvPr id="17429" name="Text Box 8"/>
              <p:cNvSpPr txBox="1">
                <a:spLocks noChangeArrowheads="1"/>
              </p:cNvSpPr>
              <p:nvPr/>
            </p:nvSpPr>
            <p:spPr bwMode="auto">
              <a:xfrm>
                <a:off x="334" y="1233"/>
                <a:ext cx="23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x</a:t>
                </a:r>
              </a:p>
            </p:txBody>
          </p:sp>
          <p:sp>
            <p:nvSpPr>
              <p:cNvPr id="17430" name="Rectangle 9"/>
              <p:cNvSpPr>
                <a:spLocks noChangeArrowheads="1"/>
              </p:cNvSpPr>
              <p:nvPr/>
            </p:nvSpPr>
            <p:spPr bwMode="auto">
              <a:xfrm>
                <a:off x="334" y="1281"/>
                <a:ext cx="19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7414" name="Rectangle 10"/>
            <p:cNvSpPr>
              <a:spLocks noChangeArrowheads="1"/>
            </p:cNvSpPr>
            <p:nvPr/>
          </p:nvSpPr>
          <p:spPr bwMode="auto">
            <a:xfrm>
              <a:off x="3072" y="1776"/>
              <a:ext cx="2448" cy="3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415" name="Text Box 11"/>
            <p:cNvSpPr txBox="1">
              <a:spLocks noChangeArrowheads="1"/>
            </p:cNvSpPr>
            <p:nvPr/>
          </p:nvSpPr>
          <p:spPr bwMode="auto">
            <a:xfrm>
              <a:off x="4652" y="1833"/>
              <a:ext cx="396"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Det</a:t>
              </a:r>
            </a:p>
          </p:txBody>
        </p:sp>
        <p:sp>
          <p:nvSpPr>
            <p:cNvPr id="17416" name="Text Box 12"/>
            <p:cNvSpPr txBox="1">
              <a:spLocks noChangeArrowheads="1"/>
            </p:cNvSpPr>
            <p:nvPr/>
          </p:nvSpPr>
          <p:spPr bwMode="auto">
            <a:xfrm>
              <a:off x="5229" y="1833"/>
              <a:ext cx="29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N</a:t>
              </a:r>
            </a:p>
          </p:txBody>
        </p:sp>
        <p:sp>
          <p:nvSpPr>
            <p:cNvPr id="17417" name="Text Box 13"/>
            <p:cNvSpPr txBox="1">
              <a:spLocks noChangeArrowheads="1"/>
            </p:cNvSpPr>
            <p:nvPr/>
          </p:nvSpPr>
          <p:spPr bwMode="auto">
            <a:xfrm>
              <a:off x="4244" y="1833"/>
              <a:ext cx="29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V</a:t>
              </a:r>
            </a:p>
          </p:txBody>
        </p:sp>
        <p:sp>
          <p:nvSpPr>
            <p:cNvPr id="17418" name="Text Box 14"/>
            <p:cNvSpPr txBox="1">
              <a:spLocks noChangeArrowheads="1"/>
            </p:cNvSpPr>
            <p:nvPr/>
          </p:nvSpPr>
          <p:spPr bwMode="auto">
            <a:xfrm>
              <a:off x="3310" y="1833"/>
              <a:ext cx="396"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Det</a:t>
              </a:r>
            </a:p>
          </p:txBody>
        </p:sp>
        <p:sp>
          <p:nvSpPr>
            <p:cNvPr id="17419" name="Text Box 15"/>
            <p:cNvSpPr txBox="1">
              <a:spLocks noChangeArrowheads="1"/>
            </p:cNvSpPr>
            <p:nvPr/>
          </p:nvSpPr>
          <p:spPr bwMode="auto">
            <a:xfrm>
              <a:off x="3851" y="1839"/>
              <a:ext cx="297"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N</a:t>
              </a:r>
            </a:p>
          </p:txBody>
        </p:sp>
        <p:sp>
          <p:nvSpPr>
            <p:cNvPr id="17420" name="Line 16"/>
            <p:cNvSpPr>
              <a:spLocks noChangeShapeType="1"/>
            </p:cNvSpPr>
            <p:nvPr/>
          </p:nvSpPr>
          <p:spPr bwMode="auto">
            <a:xfrm>
              <a:off x="5045" y="1992"/>
              <a:ext cx="203" cy="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1" name="Text Box 17"/>
            <p:cNvSpPr txBox="1">
              <a:spLocks noChangeArrowheads="1"/>
            </p:cNvSpPr>
            <p:nvPr/>
          </p:nvSpPr>
          <p:spPr bwMode="auto">
            <a:xfrm>
              <a:off x="3072" y="1728"/>
              <a:ext cx="247"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y</a:t>
              </a:r>
            </a:p>
          </p:txBody>
        </p:sp>
        <p:sp>
          <p:nvSpPr>
            <p:cNvPr id="17422" name="Rectangle 18"/>
            <p:cNvSpPr>
              <a:spLocks noChangeArrowheads="1"/>
            </p:cNvSpPr>
            <p:nvPr/>
          </p:nvSpPr>
          <p:spPr bwMode="auto">
            <a:xfrm>
              <a:off x="3072" y="1776"/>
              <a:ext cx="19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3" name="Line 19"/>
            <p:cNvSpPr>
              <a:spLocks noChangeShapeType="1"/>
            </p:cNvSpPr>
            <p:nvPr/>
          </p:nvSpPr>
          <p:spPr bwMode="auto">
            <a:xfrm rot="16200000" flipH="1">
              <a:off x="2888" y="1866"/>
              <a:ext cx="0" cy="26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4" name="Line 20"/>
            <p:cNvSpPr>
              <a:spLocks noChangeShapeType="1"/>
            </p:cNvSpPr>
            <p:nvPr/>
          </p:nvSpPr>
          <p:spPr bwMode="auto">
            <a:xfrm>
              <a:off x="4469" y="1985"/>
              <a:ext cx="203" cy="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5" name="Line 21"/>
            <p:cNvSpPr>
              <a:spLocks noChangeShapeType="1"/>
            </p:cNvSpPr>
            <p:nvPr/>
          </p:nvSpPr>
          <p:spPr bwMode="auto">
            <a:xfrm>
              <a:off x="4078" y="1985"/>
              <a:ext cx="203" cy="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6" name="Line 22"/>
            <p:cNvSpPr>
              <a:spLocks noChangeShapeType="1"/>
            </p:cNvSpPr>
            <p:nvPr/>
          </p:nvSpPr>
          <p:spPr bwMode="auto">
            <a:xfrm>
              <a:off x="3701" y="1985"/>
              <a:ext cx="203" cy="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12" name="Title 22"/>
          <p:cNvSpPr>
            <a:spLocks noGrp="1"/>
          </p:cNvSpPr>
          <p:nvPr>
            <p:ph type="title"/>
          </p:nvPr>
        </p:nvSpPr>
        <p:spPr/>
        <p:txBody>
          <a:bodyPr/>
          <a:lstStyle/>
          <a:p>
            <a:r>
              <a:rPr lang="en-US" sz="3800">
                <a:latin typeface="Arial" charset="0"/>
              </a:rPr>
              <a:t>Examples of Complex Output Spaces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2"/>
          <p:cNvSpPr>
            <a:spLocks noGrp="1" noChangeArrowheads="1"/>
          </p:cNvSpPr>
          <p:nvPr>
            <p:ph type="title" idx="4294967295"/>
          </p:nvPr>
        </p:nvSpPr>
        <p:spPr/>
        <p:txBody>
          <a:bodyPr/>
          <a:lstStyle/>
          <a:p>
            <a:pPr eaLnBrk="1" hangingPunct="1"/>
            <a:r>
              <a:rPr lang="en-US">
                <a:latin typeface="Arial" charset="0"/>
              </a:rPr>
              <a:t>Structural SVM for MAP</a:t>
            </a:r>
          </a:p>
        </p:txBody>
      </p:sp>
      <p:sp>
        <p:nvSpPr>
          <p:cNvPr id="9224" name="Rectangle 3"/>
          <p:cNvSpPr>
            <a:spLocks noGrp="1" noChangeArrowheads="1"/>
          </p:cNvSpPr>
          <p:nvPr>
            <p:ph type="body" sz="half" idx="4294967295"/>
          </p:nvPr>
        </p:nvSpPr>
        <p:spPr>
          <a:xfrm>
            <a:off x="457200" y="1600200"/>
            <a:ext cx="8001000" cy="4525963"/>
          </a:xfrm>
        </p:spPr>
        <p:txBody>
          <a:bodyPr/>
          <a:lstStyle/>
          <a:p>
            <a:pPr eaLnBrk="1" hangingPunct="1"/>
            <a:r>
              <a:rPr lang="en-US" sz="2200">
                <a:latin typeface="Arial" charset="0"/>
              </a:rPr>
              <a:t>Minimize</a:t>
            </a:r>
          </a:p>
          <a:p>
            <a:pPr eaLnBrk="1" hangingPunct="1"/>
            <a:endParaRPr lang="en-US" sz="2400">
              <a:latin typeface="Arial" charset="0"/>
            </a:endParaRPr>
          </a:p>
          <a:p>
            <a:pPr eaLnBrk="1" hangingPunct="1">
              <a:buFontTx/>
              <a:buNone/>
            </a:pPr>
            <a:r>
              <a:rPr lang="en-US" sz="2200">
                <a:latin typeface="Arial" charset="0"/>
              </a:rPr>
              <a:t>     subject to</a:t>
            </a:r>
          </a:p>
          <a:p>
            <a:pPr eaLnBrk="1" hangingPunct="1"/>
            <a:endParaRPr lang="en-US" sz="2500">
              <a:latin typeface="Arial" charset="0"/>
            </a:endParaRPr>
          </a:p>
          <a:p>
            <a:pPr eaLnBrk="1" hangingPunct="1">
              <a:buFontTx/>
              <a:buNone/>
            </a:pPr>
            <a:r>
              <a:rPr lang="en-US" sz="2200">
                <a:latin typeface="Arial" charset="0"/>
              </a:rPr>
              <a:t>     where                                                             ( y</a:t>
            </a:r>
            <a:r>
              <a:rPr lang="en-US" sz="2200" baseline="-25000">
                <a:latin typeface="Arial" charset="0"/>
              </a:rPr>
              <a:t>jk</a:t>
            </a:r>
            <a:r>
              <a:rPr lang="en-US" sz="2200" baseline="30000">
                <a:latin typeface="Arial" charset="0"/>
              </a:rPr>
              <a:t> </a:t>
            </a:r>
            <a:r>
              <a:rPr lang="en-US" sz="2200">
                <a:latin typeface="Arial" charset="0"/>
              </a:rPr>
              <a:t>= {-1, +1} )                                                       </a:t>
            </a:r>
          </a:p>
          <a:p>
            <a:pPr eaLnBrk="1" hangingPunct="1"/>
            <a:endParaRPr lang="en-US" sz="3000">
              <a:latin typeface="Arial" charset="0"/>
            </a:endParaRPr>
          </a:p>
          <a:p>
            <a:pPr eaLnBrk="1" hangingPunct="1">
              <a:buFontTx/>
              <a:buNone/>
            </a:pPr>
            <a:r>
              <a:rPr lang="en-US" sz="2200">
                <a:latin typeface="Arial" charset="0"/>
              </a:rPr>
              <a:t>     and</a:t>
            </a:r>
          </a:p>
          <a:p>
            <a:pPr eaLnBrk="1" hangingPunct="1"/>
            <a:endParaRPr lang="en-US" sz="2800">
              <a:latin typeface="Arial" charset="0"/>
            </a:endParaRPr>
          </a:p>
          <a:p>
            <a:pPr eaLnBrk="1" hangingPunct="1"/>
            <a:r>
              <a:rPr lang="en-US" sz="2200">
                <a:latin typeface="Arial" charset="0"/>
              </a:rPr>
              <a:t>Sum of slacks            is </a:t>
            </a:r>
            <a:r>
              <a:rPr lang="en-US" sz="2200" b="1">
                <a:latin typeface="Arial" charset="0"/>
              </a:rPr>
              <a:t>smooth</a:t>
            </a:r>
            <a:r>
              <a:rPr lang="en-US" sz="2200">
                <a:latin typeface="Arial" charset="0"/>
              </a:rPr>
              <a:t> upper bound on MAP loss.</a:t>
            </a:r>
          </a:p>
          <a:p>
            <a:pPr eaLnBrk="1" hangingPunct="1"/>
            <a:endParaRPr lang="en-US" sz="1200">
              <a:latin typeface="Arial" charset="0"/>
            </a:endParaRPr>
          </a:p>
          <a:p>
            <a:pPr eaLnBrk="1" hangingPunct="1"/>
            <a:endParaRPr lang="en-US" sz="2200" b="1">
              <a:latin typeface="Arial" charset="0"/>
            </a:endParaRPr>
          </a:p>
        </p:txBody>
      </p:sp>
      <p:graphicFrame>
        <p:nvGraphicFramePr>
          <p:cNvPr id="9218" name="Object 4"/>
          <p:cNvGraphicFramePr>
            <a:graphicFrameLocks noChangeAspect="1"/>
          </p:cNvGraphicFramePr>
          <p:nvPr>
            <p:ph sz="quarter" idx="4294967295"/>
          </p:nvPr>
        </p:nvGraphicFramePr>
        <p:xfrm>
          <a:off x="1830388" y="3317875"/>
          <a:ext cx="3884612" cy="666750"/>
        </p:xfrm>
        <a:graphic>
          <a:graphicData uri="http://schemas.openxmlformats.org/presentationml/2006/ole">
            <mc:AlternateContent xmlns:mc="http://schemas.openxmlformats.org/markup-compatibility/2006">
              <mc:Choice xmlns:v="urn:schemas-microsoft-com:vml" Requires="v">
                <p:oleObj spid="_x0000_s86492" name="Equation" r:id="rId4" imgW="2070000" imgH="355320" progId="Equation.3">
                  <p:embed/>
                </p:oleObj>
              </mc:Choice>
              <mc:Fallback>
                <p:oleObj name="Equation" r:id="rId4" imgW="2070000" imgH="3553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388" y="3317875"/>
                        <a:ext cx="3884612" cy="666750"/>
                      </a:xfrm>
                      <a:prstGeom prst="rect">
                        <a:avLst/>
                      </a:prstGeom>
                    </p:spPr>
                  </p:pic>
                </p:oleObj>
              </mc:Fallback>
            </mc:AlternateContent>
          </a:graphicData>
        </a:graphic>
      </p:graphicFrame>
      <p:graphicFrame>
        <p:nvGraphicFramePr>
          <p:cNvPr id="9219" name="Object 5"/>
          <p:cNvGraphicFramePr>
            <a:graphicFrameLocks noChangeAspect="1"/>
          </p:cNvGraphicFramePr>
          <p:nvPr>
            <p:ph sz="half" idx="4294967295"/>
          </p:nvPr>
        </p:nvGraphicFramePr>
        <p:xfrm>
          <a:off x="2209800" y="1447800"/>
          <a:ext cx="1981200" cy="884238"/>
        </p:xfrm>
        <a:graphic>
          <a:graphicData uri="http://schemas.openxmlformats.org/presentationml/2006/ole">
            <mc:AlternateContent xmlns:mc="http://schemas.openxmlformats.org/markup-compatibility/2006">
              <mc:Choice xmlns:v="urn:schemas-microsoft-com:vml" Requires="v">
                <p:oleObj spid="_x0000_s86493" name="Equation" r:id="rId6" imgW="939600" imgH="419040" progId="Equation.3">
                  <p:embed/>
                </p:oleObj>
              </mc:Choice>
              <mc:Fallback>
                <p:oleObj name="Equation" r:id="rId6" imgW="93960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1447800"/>
                        <a:ext cx="1981200" cy="884238"/>
                      </a:xfrm>
                      <a:prstGeom prst="rect">
                        <a:avLst/>
                      </a:prstGeom>
                    </p:spPr>
                  </p:pic>
                </p:oleObj>
              </mc:Fallback>
            </mc:AlternateContent>
          </a:graphicData>
        </a:graphic>
      </p:graphicFrame>
      <p:graphicFrame>
        <p:nvGraphicFramePr>
          <p:cNvPr id="9220" name="Object 6"/>
          <p:cNvGraphicFramePr>
            <a:graphicFrameLocks noChangeAspect="1"/>
          </p:cNvGraphicFramePr>
          <p:nvPr>
            <p:ph sz="half" idx="4294967295"/>
          </p:nvPr>
        </p:nvGraphicFramePr>
        <p:xfrm>
          <a:off x="2254250" y="2414588"/>
          <a:ext cx="6505575" cy="481012"/>
        </p:xfrm>
        <a:graphic>
          <a:graphicData uri="http://schemas.openxmlformats.org/presentationml/2006/ole">
            <mc:AlternateContent xmlns:mc="http://schemas.openxmlformats.org/markup-compatibility/2006">
              <mc:Choice xmlns:v="urn:schemas-microsoft-com:vml" Requires="v">
                <p:oleObj spid="_x0000_s86494" name="Equation" r:id="rId8" imgW="3263760" imgH="241200" progId="Equation.3">
                  <p:embed/>
                </p:oleObj>
              </mc:Choice>
              <mc:Fallback>
                <p:oleObj name="Equation" r:id="rId8" imgW="326376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4250" y="2414588"/>
                        <a:ext cx="6505575" cy="481012"/>
                      </a:xfrm>
                      <a:prstGeom prst="rect">
                        <a:avLst/>
                      </a:prstGeom>
                    </p:spPr>
                  </p:pic>
                </p:oleObj>
              </mc:Fallback>
            </mc:AlternateContent>
          </a:graphicData>
        </a:graphic>
      </p:graphicFrame>
      <p:graphicFrame>
        <p:nvGraphicFramePr>
          <p:cNvPr id="9221" name="Object 7"/>
          <p:cNvGraphicFramePr>
            <a:graphicFrameLocks noChangeAspect="1"/>
          </p:cNvGraphicFramePr>
          <p:nvPr>
            <p:ph sz="quarter" idx="4294967295"/>
          </p:nvPr>
        </p:nvGraphicFramePr>
        <p:xfrm>
          <a:off x="1524000" y="4284663"/>
          <a:ext cx="3136900" cy="436562"/>
        </p:xfrm>
        <a:graphic>
          <a:graphicData uri="http://schemas.openxmlformats.org/presentationml/2006/ole">
            <mc:AlternateContent xmlns:mc="http://schemas.openxmlformats.org/markup-compatibility/2006">
              <mc:Choice xmlns:v="urn:schemas-microsoft-com:vml" Requires="v">
                <p:oleObj spid="_x0000_s86495" name="Equation" r:id="rId10" imgW="1460160" imgH="203040" progId="Equation.3">
                  <p:embed/>
                </p:oleObj>
              </mc:Choice>
              <mc:Fallback>
                <p:oleObj name="Equation" r:id="rId10" imgW="1460160" imgH="203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4284663"/>
                        <a:ext cx="3136900" cy="436562"/>
                      </a:xfrm>
                      <a:prstGeom prst="rect">
                        <a:avLst/>
                      </a:prstGeom>
                    </p:spPr>
                  </p:pic>
                </p:oleObj>
              </mc:Fallback>
            </mc:AlternateContent>
          </a:graphicData>
        </a:graphic>
      </p:graphicFrame>
      <p:graphicFrame>
        <p:nvGraphicFramePr>
          <p:cNvPr id="9222" name="Object 8"/>
          <p:cNvGraphicFramePr>
            <a:graphicFrameLocks noChangeAspect="1"/>
          </p:cNvGraphicFramePr>
          <p:nvPr/>
        </p:nvGraphicFramePr>
        <p:xfrm>
          <a:off x="2744788" y="5105400"/>
          <a:ext cx="760412" cy="819150"/>
        </p:xfrm>
        <a:graphic>
          <a:graphicData uri="http://schemas.openxmlformats.org/presentationml/2006/ole">
            <mc:AlternateContent xmlns:mc="http://schemas.openxmlformats.org/markup-compatibility/2006">
              <mc:Choice xmlns:v="urn:schemas-microsoft-com:vml" Requires="v">
                <p:oleObj spid="_x0000_s86496" name="Equation" r:id="rId12" imgW="342720" imgH="368280" progId="Equation.3">
                  <p:embed/>
                </p:oleObj>
              </mc:Choice>
              <mc:Fallback>
                <p:oleObj name="Equation" r:id="rId12" imgW="342720" imgH="3682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4788" y="5105400"/>
                        <a:ext cx="760412"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5" name="Text Box 6"/>
          <p:cNvSpPr txBox="1">
            <a:spLocks noChangeArrowheads="1"/>
          </p:cNvSpPr>
          <p:nvPr/>
        </p:nvSpPr>
        <p:spPr bwMode="auto">
          <a:xfrm>
            <a:off x="361950" y="6034088"/>
            <a:ext cx="2673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a:t>[Yue et al., SIGIR 2007]</a:t>
            </a:r>
          </a:p>
        </p:txBody>
      </p:sp>
    </p:spTree>
    <p:extLst>
      <p:ext uri="{BB962C8B-B14F-4D97-AF65-F5344CB8AC3E}">
        <p14:creationId xmlns:p14="http://schemas.microsoft.com/office/powerpoint/2010/main" val="2262974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eaLnBrk="1" hangingPunct="1"/>
            <a:r>
              <a:rPr lang="en-US">
                <a:latin typeface="Arial" charset="0"/>
              </a:rPr>
              <a:t>Too Many Constraints!</a:t>
            </a:r>
          </a:p>
        </p:txBody>
      </p:sp>
      <p:sp>
        <p:nvSpPr>
          <p:cNvPr id="41987" name="Rectangle 12"/>
          <p:cNvSpPr>
            <a:spLocks noGrp="1" noChangeArrowheads="1"/>
          </p:cNvSpPr>
          <p:nvPr>
            <p:ph type="body" sz="half" idx="4294967295"/>
          </p:nvPr>
        </p:nvSpPr>
        <p:spPr>
          <a:xfrm>
            <a:off x="457200" y="1600200"/>
            <a:ext cx="8153400" cy="4525963"/>
          </a:xfrm>
        </p:spPr>
        <p:txBody>
          <a:bodyPr/>
          <a:lstStyle/>
          <a:p>
            <a:pPr eaLnBrk="1" hangingPunct="1">
              <a:spcBef>
                <a:spcPct val="0"/>
              </a:spcBef>
            </a:pPr>
            <a:r>
              <a:rPr lang="en-US" sz="2000" dirty="0">
                <a:latin typeface="Arial" charset="0"/>
              </a:rPr>
              <a:t>For Average Precision, the </a:t>
            </a:r>
            <a:r>
              <a:rPr lang="en-US" sz="2000" b="1" dirty="0">
                <a:latin typeface="Arial" charset="0"/>
              </a:rPr>
              <a:t>true labeling</a:t>
            </a:r>
            <a:r>
              <a:rPr lang="en-US" sz="2000" dirty="0">
                <a:latin typeface="Arial" charset="0"/>
              </a:rPr>
              <a:t> is a ranking where the relevant documents are all ranked in the front, e.g.,</a:t>
            </a:r>
          </a:p>
          <a:p>
            <a:pPr eaLnBrk="1" hangingPunct="1"/>
            <a:endParaRPr lang="en-US" sz="2000" dirty="0">
              <a:latin typeface="Arial" charset="0"/>
            </a:endParaRPr>
          </a:p>
          <a:p>
            <a:pPr eaLnBrk="1" hangingPunct="1">
              <a:buFontTx/>
              <a:buNone/>
            </a:pPr>
            <a:endParaRPr lang="en-US" sz="2000" dirty="0">
              <a:latin typeface="Arial" charset="0"/>
            </a:endParaRPr>
          </a:p>
          <a:p>
            <a:pPr eaLnBrk="1" hangingPunct="1"/>
            <a:r>
              <a:rPr lang="en-US" sz="2000" dirty="0">
                <a:latin typeface="Arial" charset="0"/>
              </a:rPr>
              <a:t>An </a:t>
            </a:r>
            <a:r>
              <a:rPr lang="en-US" sz="2000" b="1" dirty="0">
                <a:latin typeface="Arial" charset="0"/>
              </a:rPr>
              <a:t>incorrect labeling</a:t>
            </a:r>
            <a:r>
              <a:rPr lang="en-US" sz="2000" dirty="0">
                <a:latin typeface="Arial" charset="0"/>
              </a:rPr>
              <a:t> would be any other ranking, e.g.,</a:t>
            </a:r>
          </a:p>
          <a:p>
            <a:pPr eaLnBrk="1" hangingPunct="1"/>
            <a:endParaRPr lang="en-US" sz="2000" dirty="0">
              <a:latin typeface="Arial" charset="0"/>
            </a:endParaRPr>
          </a:p>
          <a:p>
            <a:pPr eaLnBrk="1" hangingPunct="1"/>
            <a:endParaRPr lang="en-US" sz="2000" dirty="0">
              <a:latin typeface="Arial" charset="0"/>
            </a:endParaRPr>
          </a:p>
          <a:p>
            <a:pPr eaLnBrk="1" hangingPunct="1"/>
            <a:r>
              <a:rPr lang="en-US" sz="2000" dirty="0">
                <a:latin typeface="Arial" charset="0"/>
              </a:rPr>
              <a:t>This ranking has Average Precision of about 0.8 with </a:t>
            </a:r>
            <a:r>
              <a:rPr lang="en-US" sz="2000" dirty="0">
                <a:latin typeface="Symbol" charset="0"/>
                <a:sym typeface="Symbol" charset="0"/>
              </a:rPr>
              <a:t></a:t>
            </a:r>
            <a:r>
              <a:rPr lang="en-US" sz="2000" dirty="0">
                <a:latin typeface="Arial" charset="0"/>
              </a:rPr>
              <a:t>(</a:t>
            </a:r>
            <a:r>
              <a:rPr lang="en-US" sz="2000" b="1" dirty="0">
                <a:latin typeface="Arial" charset="0"/>
              </a:rPr>
              <a:t>y</a:t>
            </a:r>
            <a:r>
              <a:rPr lang="ja-JP" altLang="en-US" sz="2000" dirty="0">
                <a:latin typeface="Arial" charset="0"/>
              </a:rPr>
              <a:t>’</a:t>
            </a:r>
            <a:r>
              <a:rPr lang="en-US" sz="2000" dirty="0">
                <a:latin typeface="Arial" charset="0"/>
              </a:rPr>
              <a:t>) </a:t>
            </a:r>
            <a:r>
              <a:rPr lang="en-US" sz="2000" dirty="0" smtClean="0">
                <a:latin typeface="Arial" charset="0"/>
              </a:rPr>
              <a:t>≈ </a:t>
            </a:r>
            <a:r>
              <a:rPr lang="en-US" sz="2000" dirty="0">
                <a:latin typeface="Arial" charset="0"/>
              </a:rPr>
              <a:t>0.2</a:t>
            </a:r>
          </a:p>
          <a:p>
            <a:pPr eaLnBrk="1" hangingPunct="1"/>
            <a:endParaRPr lang="en-US" sz="1600" dirty="0">
              <a:latin typeface="Arial" charset="0"/>
            </a:endParaRPr>
          </a:p>
          <a:p>
            <a:pPr eaLnBrk="1" hangingPunct="1"/>
            <a:endParaRPr lang="en-US" sz="1600" dirty="0">
              <a:latin typeface="Arial" charset="0"/>
            </a:endParaRPr>
          </a:p>
          <a:p>
            <a:pPr eaLnBrk="1" hangingPunct="1">
              <a:spcBef>
                <a:spcPct val="0"/>
              </a:spcBef>
            </a:pPr>
            <a:r>
              <a:rPr lang="en-US" sz="2000" b="1" dirty="0">
                <a:latin typeface="Arial" charset="0"/>
              </a:rPr>
              <a:t>Intractable number of rankings, thus an intractable number of constraints!</a:t>
            </a:r>
            <a:endParaRPr lang="en-US" sz="2000" dirty="0">
              <a:latin typeface="Arial" charset="0"/>
            </a:endParaRPr>
          </a:p>
          <a:p>
            <a:pPr eaLnBrk="1" hangingPunct="1">
              <a:spcBef>
                <a:spcPct val="0"/>
              </a:spcBef>
              <a:buFontTx/>
              <a:buNone/>
            </a:pPr>
            <a:endParaRPr lang="en-US" sz="2000" dirty="0">
              <a:latin typeface="Arial" charset="0"/>
            </a:endParaRPr>
          </a:p>
        </p:txBody>
      </p:sp>
      <p:pic>
        <p:nvPicPr>
          <p:cNvPr id="4198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3622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429000"/>
            <a:ext cx="22860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8198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lstStyle/>
          <a:p>
            <a:pPr eaLnBrk="1" hangingPunct="1"/>
            <a:r>
              <a:rPr lang="en-US" sz="4000">
                <a:latin typeface="Arial" charset="0"/>
              </a:rPr>
              <a:t>Finding Most Violated Constraint</a:t>
            </a:r>
          </a:p>
        </p:txBody>
      </p:sp>
      <p:sp>
        <p:nvSpPr>
          <p:cNvPr id="11268" name="Rectangle 3"/>
          <p:cNvSpPr>
            <a:spLocks noGrp="1" noChangeArrowheads="1"/>
          </p:cNvSpPr>
          <p:nvPr>
            <p:ph type="body" sz="half" idx="4294967295"/>
          </p:nvPr>
        </p:nvSpPr>
        <p:spPr>
          <a:xfrm>
            <a:off x="457200" y="1600200"/>
            <a:ext cx="8153400" cy="4525963"/>
          </a:xfrm>
        </p:spPr>
        <p:txBody>
          <a:bodyPr/>
          <a:lstStyle/>
          <a:p>
            <a:pPr eaLnBrk="1" hangingPunct="1">
              <a:buFontTx/>
              <a:buNone/>
            </a:pPr>
            <a:endParaRPr lang="en-US" sz="3000" dirty="0">
              <a:latin typeface="Arial" charset="0"/>
            </a:endParaRPr>
          </a:p>
          <a:p>
            <a:pPr eaLnBrk="1" hangingPunct="1"/>
            <a:endParaRPr lang="en-US" sz="1000" dirty="0">
              <a:latin typeface="Arial" charset="0"/>
            </a:endParaRPr>
          </a:p>
          <a:p>
            <a:pPr eaLnBrk="1" hangingPunct="1">
              <a:buFontTx/>
              <a:buNone/>
            </a:pPr>
            <a:r>
              <a:rPr lang="en-US" sz="2000" b="1" dirty="0">
                <a:latin typeface="Arial" charset="0"/>
              </a:rPr>
              <a:t>Observations</a:t>
            </a:r>
          </a:p>
          <a:p>
            <a:pPr eaLnBrk="1" hangingPunct="1"/>
            <a:r>
              <a:rPr lang="en-US" sz="2000" dirty="0">
                <a:latin typeface="Arial" charset="0"/>
              </a:rPr>
              <a:t>MAP is invariant on the order of documents within a relevance class</a:t>
            </a:r>
          </a:p>
          <a:p>
            <a:pPr lvl="1" eaLnBrk="1" hangingPunct="1"/>
            <a:r>
              <a:rPr lang="en-US" sz="1600" dirty="0">
                <a:latin typeface="Arial" charset="0"/>
              </a:rPr>
              <a:t>Swapping two relevant or non-relevant documents does not change MAP.</a:t>
            </a:r>
          </a:p>
          <a:p>
            <a:pPr lvl="1" eaLnBrk="1" hangingPunct="1"/>
            <a:endParaRPr lang="en-US" sz="1000" dirty="0">
              <a:latin typeface="Arial" charset="0"/>
            </a:endParaRPr>
          </a:p>
          <a:p>
            <a:pPr eaLnBrk="1" hangingPunct="1"/>
            <a:r>
              <a:rPr lang="en-US" sz="2000" dirty="0">
                <a:latin typeface="Arial" charset="0"/>
              </a:rPr>
              <a:t>Joint SVM score is optimized by sorting by document score,</a:t>
            </a:r>
            <a:r>
              <a:rPr lang="en-US" sz="2000" i="1" dirty="0">
                <a:latin typeface="Arial" charset="0"/>
              </a:rPr>
              <a:t> </a:t>
            </a:r>
            <a:r>
              <a:rPr lang="en-US" sz="2000" i="1" dirty="0" err="1">
                <a:latin typeface="Arial" charset="0"/>
              </a:rPr>
              <a:t>w</a:t>
            </a:r>
            <a:r>
              <a:rPr lang="en-US" sz="2000" i="1" baseline="30000" dirty="0" err="1">
                <a:latin typeface="Arial" charset="0"/>
              </a:rPr>
              <a:t>T</a:t>
            </a:r>
            <a:r>
              <a:rPr lang="en-US" sz="2000" i="1" dirty="0" err="1">
                <a:latin typeface="Arial" charset="0"/>
              </a:rPr>
              <a:t>x</a:t>
            </a:r>
            <a:r>
              <a:rPr lang="en-US" sz="2000" i="1" baseline="-25000" dirty="0" err="1">
                <a:latin typeface="Arial" charset="0"/>
              </a:rPr>
              <a:t>j</a:t>
            </a:r>
            <a:endParaRPr lang="en-US" sz="2000" i="1" dirty="0">
              <a:latin typeface="Arial" charset="0"/>
            </a:endParaRPr>
          </a:p>
          <a:p>
            <a:pPr eaLnBrk="1" hangingPunct="1"/>
            <a:endParaRPr lang="en-US" sz="2000" dirty="0">
              <a:latin typeface="Arial" charset="0"/>
            </a:endParaRPr>
          </a:p>
          <a:p>
            <a:pPr eaLnBrk="1" hangingPunct="1"/>
            <a:endParaRPr lang="en-US" sz="2000" dirty="0">
              <a:latin typeface="Arial" charset="0"/>
            </a:endParaRPr>
          </a:p>
          <a:p>
            <a:pPr eaLnBrk="1" hangingPunct="1"/>
            <a:r>
              <a:rPr lang="en-US" sz="2000" dirty="0">
                <a:latin typeface="Arial" charset="0"/>
              </a:rPr>
              <a:t>Reduces to finding an interleaving </a:t>
            </a:r>
          </a:p>
          <a:p>
            <a:pPr eaLnBrk="1" hangingPunct="1">
              <a:buFontTx/>
              <a:buNone/>
            </a:pPr>
            <a:r>
              <a:rPr lang="en-US" sz="2000" dirty="0">
                <a:latin typeface="Arial" charset="0"/>
              </a:rPr>
              <a:t>     between two sorted lists of documents</a:t>
            </a:r>
          </a:p>
          <a:p>
            <a:pPr eaLnBrk="1" hangingPunct="1">
              <a:buFontTx/>
              <a:buNone/>
            </a:pPr>
            <a:endParaRPr lang="en-US" sz="2800" dirty="0">
              <a:latin typeface="Arial" charset="0"/>
            </a:endParaRPr>
          </a:p>
        </p:txBody>
      </p:sp>
      <p:pic>
        <p:nvPicPr>
          <p:cNvPr id="1126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648200"/>
            <a:ext cx="281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66" name="Object 6"/>
          <p:cNvGraphicFramePr>
            <a:graphicFrameLocks noChangeAspect="1"/>
          </p:cNvGraphicFramePr>
          <p:nvPr/>
        </p:nvGraphicFramePr>
        <p:xfrm>
          <a:off x="1919288" y="1462088"/>
          <a:ext cx="5283200" cy="747712"/>
        </p:xfrm>
        <a:graphic>
          <a:graphicData uri="http://schemas.openxmlformats.org/presentationml/2006/ole">
            <mc:AlternateContent xmlns:mc="http://schemas.openxmlformats.org/markup-compatibility/2006">
              <mc:Choice xmlns:v="urn:schemas-microsoft-com:vml" Requires="v">
                <p:oleObj spid="_x0000_s91231" name="Equation" r:id="rId4" imgW="2514600" imgH="355320" progId="Equation.3">
                  <p:embed/>
                </p:oleObj>
              </mc:Choice>
              <mc:Fallback>
                <p:oleObj name="Equation" r:id="rId4" imgW="2514600" imgH="3553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1462088"/>
                        <a:ext cx="5283200"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0" name="Text Box 8"/>
          <p:cNvSpPr txBox="1">
            <a:spLocks noChangeArrowheads="1"/>
          </p:cNvSpPr>
          <p:nvPr/>
        </p:nvSpPr>
        <p:spPr bwMode="auto">
          <a:xfrm>
            <a:off x="304800" y="6186488"/>
            <a:ext cx="260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a:t>[Yue et al., SIGIR 2007]</a:t>
            </a:r>
          </a:p>
        </p:txBody>
      </p:sp>
    </p:spTree>
    <p:extLst>
      <p:ext uri="{BB962C8B-B14F-4D97-AF65-F5344CB8AC3E}">
        <p14:creationId xmlns:p14="http://schemas.microsoft.com/office/powerpoint/2010/main" val="1196339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p:txBody>
          <a:bodyPr/>
          <a:lstStyle/>
          <a:p>
            <a:r>
              <a:rPr lang="en-US" sz="4000">
                <a:latin typeface="Arial" charset="0"/>
              </a:rPr>
              <a:t>Finding Most Violated Constraint</a:t>
            </a:r>
          </a:p>
        </p:txBody>
      </p:sp>
      <p:graphicFrame>
        <p:nvGraphicFramePr>
          <p:cNvPr id="12290" name="Object 6"/>
          <p:cNvGraphicFramePr>
            <a:graphicFrameLocks noChangeAspect="1"/>
          </p:cNvGraphicFramePr>
          <p:nvPr/>
        </p:nvGraphicFramePr>
        <p:xfrm>
          <a:off x="5410200" y="2514600"/>
          <a:ext cx="3219450" cy="3848100"/>
        </p:xfrm>
        <a:graphic>
          <a:graphicData uri="http://schemas.openxmlformats.org/presentationml/2006/ole">
            <mc:AlternateContent xmlns:mc="http://schemas.openxmlformats.org/markup-compatibility/2006">
              <mc:Choice xmlns:v="urn:schemas-microsoft-com:vml" Requires="v">
                <p:oleObj spid="_x0000_s92349" name="Bitmap Image" r:id="rId3" imgW="3219899" imgH="3847619" progId="PBrush">
                  <p:embed/>
                </p:oleObj>
              </mc:Choice>
              <mc:Fallback>
                <p:oleObj name="Bitmap Image" r:id="rId3" imgW="3219899" imgH="3847619"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514600"/>
                        <a:ext cx="321945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293" name="Text Box 8"/>
          <p:cNvSpPr txBox="1">
            <a:spLocks noChangeArrowheads="1"/>
          </p:cNvSpPr>
          <p:nvPr/>
        </p:nvSpPr>
        <p:spPr bwMode="auto">
          <a:xfrm>
            <a:off x="5029200" y="3048000"/>
            <a:ext cx="411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a:t>►</a:t>
            </a:r>
          </a:p>
        </p:txBody>
      </p:sp>
      <p:sp>
        <p:nvSpPr>
          <p:cNvPr id="12294" name="Rectangle 9"/>
          <p:cNvSpPr>
            <a:spLocks noGrp="1" noChangeArrowheads="1"/>
          </p:cNvSpPr>
          <p:nvPr>
            <p:ph type="body" idx="4294967295"/>
          </p:nvPr>
        </p:nvSpPr>
        <p:spPr>
          <a:xfrm>
            <a:off x="457200" y="2362200"/>
            <a:ext cx="4648200" cy="3763963"/>
          </a:xfrm>
        </p:spPr>
        <p:txBody>
          <a:bodyPr/>
          <a:lstStyle/>
          <a:p>
            <a:r>
              <a:rPr lang="en-US" sz="2000">
                <a:latin typeface="Arial" charset="0"/>
              </a:rPr>
              <a:t>Start with perfect ranking</a:t>
            </a:r>
          </a:p>
          <a:p>
            <a:r>
              <a:rPr lang="en-US" sz="2000">
                <a:latin typeface="Arial" charset="0"/>
              </a:rPr>
              <a:t>Consider swapping adjacent relevant/non-relevant documents</a:t>
            </a:r>
          </a:p>
          <a:p>
            <a:endParaRPr lang="en-US" sz="2000">
              <a:latin typeface="Arial" charset="0"/>
            </a:endParaRPr>
          </a:p>
        </p:txBody>
      </p:sp>
      <p:graphicFrame>
        <p:nvGraphicFramePr>
          <p:cNvPr id="12291" name="Object 3"/>
          <p:cNvGraphicFramePr>
            <a:graphicFrameLocks noChangeAspect="1"/>
          </p:cNvGraphicFramePr>
          <p:nvPr/>
        </p:nvGraphicFramePr>
        <p:xfrm>
          <a:off x="1919288" y="1462088"/>
          <a:ext cx="5283200" cy="747712"/>
        </p:xfrm>
        <a:graphic>
          <a:graphicData uri="http://schemas.openxmlformats.org/presentationml/2006/ole">
            <mc:AlternateContent xmlns:mc="http://schemas.openxmlformats.org/markup-compatibility/2006">
              <mc:Choice xmlns:v="urn:schemas-microsoft-com:vml" Requires="v">
                <p:oleObj spid="_x0000_s92350" name="Equation" r:id="rId5" imgW="2514600" imgH="355320" progId="Equation.3">
                  <p:embed/>
                </p:oleObj>
              </mc:Choice>
              <mc:Fallback>
                <p:oleObj name="Equation" r:id="rId5" imgW="2514600" imgH="3553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8" y="1462088"/>
                        <a:ext cx="5283200"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Text Box 8"/>
          <p:cNvSpPr txBox="1">
            <a:spLocks noChangeArrowheads="1"/>
          </p:cNvSpPr>
          <p:nvPr/>
        </p:nvSpPr>
        <p:spPr bwMode="auto">
          <a:xfrm>
            <a:off x="304800" y="6186488"/>
            <a:ext cx="260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a:t>[Yue et al., SIGIR 2007]</a:t>
            </a:r>
          </a:p>
        </p:txBody>
      </p:sp>
    </p:spTree>
    <p:extLst>
      <p:ext uri="{BB962C8B-B14F-4D97-AF65-F5344CB8AC3E}">
        <p14:creationId xmlns:p14="http://schemas.microsoft.com/office/powerpoint/2010/main" val="39271904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idx="4294967295"/>
          </p:nvPr>
        </p:nvSpPr>
        <p:spPr/>
        <p:txBody>
          <a:bodyPr/>
          <a:lstStyle/>
          <a:p>
            <a:r>
              <a:rPr lang="en-US" sz="4000">
                <a:latin typeface="Arial" charset="0"/>
              </a:rPr>
              <a:t>Finding Most Violated Constraint</a:t>
            </a:r>
          </a:p>
        </p:txBody>
      </p:sp>
      <p:graphicFrame>
        <p:nvGraphicFramePr>
          <p:cNvPr id="13314" name="Object 3"/>
          <p:cNvGraphicFramePr>
            <a:graphicFrameLocks noChangeAspect="1"/>
          </p:cNvGraphicFramePr>
          <p:nvPr/>
        </p:nvGraphicFramePr>
        <p:xfrm>
          <a:off x="5410200" y="2514600"/>
          <a:ext cx="3219450" cy="3848100"/>
        </p:xfrm>
        <a:graphic>
          <a:graphicData uri="http://schemas.openxmlformats.org/presentationml/2006/ole">
            <mc:AlternateContent xmlns:mc="http://schemas.openxmlformats.org/markup-compatibility/2006">
              <mc:Choice xmlns:v="urn:schemas-microsoft-com:vml" Requires="v">
                <p:oleObj spid="_x0000_s93373" name="Bitmap Image" r:id="rId3" imgW="3219899" imgH="3847619" progId="PBrush">
                  <p:embed/>
                </p:oleObj>
              </mc:Choice>
              <mc:Fallback>
                <p:oleObj name="Bitmap Image" r:id="rId3" imgW="3219899" imgH="3847619"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514600"/>
                        <a:ext cx="321945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317" name="Text Box 5"/>
          <p:cNvSpPr txBox="1">
            <a:spLocks noChangeArrowheads="1"/>
          </p:cNvSpPr>
          <p:nvPr/>
        </p:nvSpPr>
        <p:spPr bwMode="auto">
          <a:xfrm>
            <a:off x="5029200" y="3824288"/>
            <a:ext cx="411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a:t>►</a:t>
            </a:r>
          </a:p>
        </p:txBody>
      </p:sp>
      <p:sp>
        <p:nvSpPr>
          <p:cNvPr id="13318" name="Rectangle 6"/>
          <p:cNvSpPr>
            <a:spLocks noGrp="1" noChangeArrowheads="1"/>
          </p:cNvSpPr>
          <p:nvPr>
            <p:ph type="body" idx="4294967295"/>
          </p:nvPr>
        </p:nvSpPr>
        <p:spPr>
          <a:xfrm>
            <a:off x="457200" y="2362200"/>
            <a:ext cx="4648200" cy="3763963"/>
          </a:xfrm>
        </p:spPr>
        <p:txBody>
          <a:bodyPr/>
          <a:lstStyle/>
          <a:p>
            <a:r>
              <a:rPr lang="en-US" sz="2000">
                <a:latin typeface="Arial" charset="0"/>
              </a:rPr>
              <a:t>Start with perfect ranking</a:t>
            </a:r>
          </a:p>
          <a:p>
            <a:r>
              <a:rPr lang="en-US" sz="2000">
                <a:latin typeface="Arial" charset="0"/>
              </a:rPr>
              <a:t>Consider swapping adjacent relevant/non-relevant documents</a:t>
            </a:r>
          </a:p>
          <a:p>
            <a:r>
              <a:rPr lang="en-US" sz="2000" b="1">
                <a:latin typeface="Arial" charset="0"/>
              </a:rPr>
              <a:t>Find the best feasible ranking of the non-relevant document</a:t>
            </a:r>
          </a:p>
          <a:p>
            <a:endParaRPr lang="en-US" sz="2000" b="1">
              <a:latin typeface="Arial" charset="0"/>
            </a:endParaRPr>
          </a:p>
        </p:txBody>
      </p:sp>
      <p:graphicFrame>
        <p:nvGraphicFramePr>
          <p:cNvPr id="13315" name="Object 6"/>
          <p:cNvGraphicFramePr>
            <a:graphicFrameLocks noChangeAspect="1"/>
          </p:cNvGraphicFramePr>
          <p:nvPr/>
        </p:nvGraphicFramePr>
        <p:xfrm>
          <a:off x="1919288" y="1462088"/>
          <a:ext cx="5283200" cy="747712"/>
        </p:xfrm>
        <a:graphic>
          <a:graphicData uri="http://schemas.openxmlformats.org/presentationml/2006/ole">
            <mc:AlternateContent xmlns:mc="http://schemas.openxmlformats.org/markup-compatibility/2006">
              <mc:Choice xmlns:v="urn:schemas-microsoft-com:vml" Requires="v">
                <p:oleObj spid="_x0000_s93374" name="Equation" r:id="rId5" imgW="2514600" imgH="355320" progId="Equation.3">
                  <p:embed/>
                </p:oleObj>
              </mc:Choice>
              <mc:Fallback>
                <p:oleObj name="Equation" r:id="rId5" imgW="2514600" imgH="3553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8" y="1462088"/>
                        <a:ext cx="5283200"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9" name="Text Box 8"/>
          <p:cNvSpPr txBox="1">
            <a:spLocks noChangeArrowheads="1"/>
          </p:cNvSpPr>
          <p:nvPr/>
        </p:nvSpPr>
        <p:spPr bwMode="auto">
          <a:xfrm>
            <a:off x="304800" y="6186488"/>
            <a:ext cx="260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a:t>[Yue et al., SIGIR 2007]</a:t>
            </a:r>
          </a:p>
        </p:txBody>
      </p:sp>
    </p:spTree>
    <p:extLst>
      <p:ext uri="{BB962C8B-B14F-4D97-AF65-F5344CB8AC3E}">
        <p14:creationId xmlns:p14="http://schemas.microsoft.com/office/powerpoint/2010/main" val="9036665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p:txBody>
          <a:bodyPr/>
          <a:lstStyle/>
          <a:p>
            <a:r>
              <a:rPr lang="en-US" sz="4000">
                <a:latin typeface="Arial" charset="0"/>
              </a:rPr>
              <a:t>Finding Most Violated Constraint</a:t>
            </a:r>
          </a:p>
        </p:txBody>
      </p:sp>
      <p:graphicFrame>
        <p:nvGraphicFramePr>
          <p:cNvPr id="14338" name="Object 3"/>
          <p:cNvGraphicFramePr>
            <a:graphicFrameLocks noChangeAspect="1"/>
          </p:cNvGraphicFramePr>
          <p:nvPr/>
        </p:nvGraphicFramePr>
        <p:xfrm>
          <a:off x="5410200" y="2514600"/>
          <a:ext cx="3219450" cy="3848100"/>
        </p:xfrm>
        <a:graphic>
          <a:graphicData uri="http://schemas.openxmlformats.org/presentationml/2006/ole">
            <mc:AlternateContent xmlns:mc="http://schemas.openxmlformats.org/markup-compatibility/2006">
              <mc:Choice xmlns:v="urn:schemas-microsoft-com:vml" Requires="v">
                <p:oleObj spid="_x0000_s94397" name="Bitmap Image" r:id="rId3" imgW="3219899" imgH="3847619" progId="PBrush">
                  <p:embed/>
                </p:oleObj>
              </mc:Choice>
              <mc:Fallback>
                <p:oleObj name="Bitmap Image" r:id="rId3" imgW="3219899" imgH="3847619"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514600"/>
                        <a:ext cx="321945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341" name="Text Box 5"/>
          <p:cNvSpPr txBox="1">
            <a:spLocks noChangeArrowheads="1"/>
          </p:cNvSpPr>
          <p:nvPr/>
        </p:nvSpPr>
        <p:spPr bwMode="auto">
          <a:xfrm>
            <a:off x="5029200" y="4267200"/>
            <a:ext cx="411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a:t>►</a:t>
            </a:r>
          </a:p>
        </p:txBody>
      </p:sp>
      <p:sp>
        <p:nvSpPr>
          <p:cNvPr id="14342" name="Rectangle 6"/>
          <p:cNvSpPr>
            <a:spLocks noGrp="1" noChangeArrowheads="1"/>
          </p:cNvSpPr>
          <p:nvPr>
            <p:ph type="body" idx="4294967295"/>
          </p:nvPr>
        </p:nvSpPr>
        <p:spPr>
          <a:xfrm>
            <a:off x="457200" y="2362200"/>
            <a:ext cx="4648200" cy="3763963"/>
          </a:xfrm>
        </p:spPr>
        <p:txBody>
          <a:bodyPr/>
          <a:lstStyle/>
          <a:p>
            <a:r>
              <a:rPr lang="en-US" sz="2000">
                <a:latin typeface="Arial" charset="0"/>
              </a:rPr>
              <a:t>Start with perfect ranking</a:t>
            </a:r>
          </a:p>
          <a:p>
            <a:r>
              <a:rPr lang="en-US" sz="2000">
                <a:latin typeface="Arial" charset="0"/>
              </a:rPr>
              <a:t>Consider swapping adjacent relevant/non-relevant documents</a:t>
            </a:r>
          </a:p>
          <a:p>
            <a:r>
              <a:rPr lang="en-US" sz="2000">
                <a:latin typeface="Arial" charset="0"/>
              </a:rPr>
              <a:t>Find the best feasible ranking of the non-relevant document</a:t>
            </a:r>
          </a:p>
          <a:p>
            <a:r>
              <a:rPr lang="en-US" sz="2000" b="1">
                <a:latin typeface="Arial" charset="0"/>
              </a:rPr>
              <a:t>Repeat for next non-relevant document</a:t>
            </a:r>
          </a:p>
          <a:p>
            <a:endParaRPr lang="en-US" sz="2000">
              <a:latin typeface="Arial" charset="0"/>
            </a:endParaRPr>
          </a:p>
        </p:txBody>
      </p:sp>
      <p:graphicFrame>
        <p:nvGraphicFramePr>
          <p:cNvPr id="14339" name="Object 6"/>
          <p:cNvGraphicFramePr>
            <a:graphicFrameLocks noChangeAspect="1"/>
          </p:cNvGraphicFramePr>
          <p:nvPr/>
        </p:nvGraphicFramePr>
        <p:xfrm>
          <a:off x="1919288" y="1462088"/>
          <a:ext cx="5283200" cy="747712"/>
        </p:xfrm>
        <a:graphic>
          <a:graphicData uri="http://schemas.openxmlformats.org/presentationml/2006/ole">
            <mc:AlternateContent xmlns:mc="http://schemas.openxmlformats.org/markup-compatibility/2006">
              <mc:Choice xmlns:v="urn:schemas-microsoft-com:vml" Requires="v">
                <p:oleObj spid="_x0000_s94398" name="Equation" r:id="rId5" imgW="2514600" imgH="355320" progId="Equation.3">
                  <p:embed/>
                </p:oleObj>
              </mc:Choice>
              <mc:Fallback>
                <p:oleObj name="Equation" r:id="rId5" imgW="2514600" imgH="3553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8" y="1462088"/>
                        <a:ext cx="5283200"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Text Box 8"/>
          <p:cNvSpPr txBox="1">
            <a:spLocks noChangeArrowheads="1"/>
          </p:cNvSpPr>
          <p:nvPr/>
        </p:nvSpPr>
        <p:spPr bwMode="auto">
          <a:xfrm>
            <a:off x="304800" y="6186488"/>
            <a:ext cx="260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a:t>[Yue et al., SIGIR 2007]</a:t>
            </a:r>
          </a:p>
        </p:txBody>
      </p:sp>
    </p:spTree>
    <p:extLst>
      <p:ext uri="{BB962C8B-B14F-4D97-AF65-F5344CB8AC3E}">
        <p14:creationId xmlns:p14="http://schemas.microsoft.com/office/powerpoint/2010/main" val="251519264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p:txBody>
          <a:bodyPr/>
          <a:lstStyle/>
          <a:p>
            <a:r>
              <a:rPr lang="en-US" sz="4000">
                <a:latin typeface="Arial" charset="0"/>
              </a:rPr>
              <a:t>Finding Most Violated Constraint</a:t>
            </a:r>
          </a:p>
        </p:txBody>
      </p:sp>
      <p:graphicFrame>
        <p:nvGraphicFramePr>
          <p:cNvPr id="15362" name="Object 3"/>
          <p:cNvGraphicFramePr>
            <a:graphicFrameLocks noChangeAspect="1"/>
          </p:cNvGraphicFramePr>
          <p:nvPr/>
        </p:nvGraphicFramePr>
        <p:xfrm>
          <a:off x="5410200" y="2514600"/>
          <a:ext cx="3219450" cy="3848100"/>
        </p:xfrm>
        <a:graphic>
          <a:graphicData uri="http://schemas.openxmlformats.org/presentationml/2006/ole">
            <mc:AlternateContent xmlns:mc="http://schemas.openxmlformats.org/markup-compatibility/2006">
              <mc:Choice xmlns:v="urn:schemas-microsoft-com:vml" Requires="v">
                <p:oleObj spid="_x0000_s95421" name="Bitmap Image" r:id="rId3" imgW="3219899" imgH="3847619" progId="PBrush">
                  <p:embed/>
                </p:oleObj>
              </mc:Choice>
              <mc:Fallback>
                <p:oleObj name="Bitmap Image" r:id="rId3" imgW="3219899" imgH="3847619"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514600"/>
                        <a:ext cx="321945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365" name="Text Box 5"/>
          <p:cNvSpPr txBox="1">
            <a:spLocks noChangeArrowheads="1"/>
          </p:cNvSpPr>
          <p:nvPr/>
        </p:nvSpPr>
        <p:spPr bwMode="auto">
          <a:xfrm>
            <a:off x="5029200" y="5043488"/>
            <a:ext cx="411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a:t>►</a:t>
            </a:r>
          </a:p>
        </p:txBody>
      </p:sp>
      <p:sp>
        <p:nvSpPr>
          <p:cNvPr id="15366" name="Rectangle 6"/>
          <p:cNvSpPr>
            <a:spLocks noGrp="1" noChangeArrowheads="1"/>
          </p:cNvSpPr>
          <p:nvPr>
            <p:ph type="body" idx="4294967295"/>
          </p:nvPr>
        </p:nvSpPr>
        <p:spPr>
          <a:xfrm>
            <a:off x="457200" y="2362200"/>
            <a:ext cx="4648200" cy="3763963"/>
          </a:xfrm>
        </p:spPr>
        <p:txBody>
          <a:bodyPr/>
          <a:lstStyle/>
          <a:p>
            <a:r>
              <a:rPr lang="en-US" sz="2000">
                <a:latin typeface="Arial" charset="0"/>
              </a:rPr>
              <a:t>Start with perfect ranking</a:t>
            </a:r>
          </a:p>
          <a:p>
            <a:r>
              <a:rPr lang="en-US" sz="2000">
                <a:latin typeface="Arial" charset="0"/>
              </a:rPr>
              <a:t>Consider swapping adjacent relevant/non-relevant documents</a:t>
            </a:r>
          </a:p>
          <a:p>
            <a:r>
              <a:rPr lang="en-US" sz="2000">
                <a:latin typeface="Arial" charset="0"/>
              </a:rPr>
              <a:t>Find the best feasible ranking of the non-relevant document</a:t>
            </a:r>
          </a:p>
          <a:p>
            <a:r>
              <a:rPr lang="en-US" sz="2000">
                <a:latin typeface="Arial" charset="0"/>
              </a:rPr>
              <a:t>Repeat for next non-relevant document</a:t>
            </a:r>
          </a:p>
          <a:p>
            <a:r>
              <a:rPr lang="en-US" sz="2000" b="1">
                <a:latin typeface="Arial" charset="0"/>
              </a:rPr>
              <a:t>Never want to swap past previous non-relevant document</a:t>
            </a:r>
          </a:p>
        </p:txBody>
      </p:sp>
      <p:graphicFrame>
        <p:nvGraphicFramePr>
          <p:cNvPr id="15363" name="Object 6"/>
          <p:cNvGraphicFramePr>
            <a:graphicFrameLocks noChangeAspect="1"/>
          </p:cNvGraphicFramePr>
          <p:nvPr/>
        </p:nvGraphicFramePr>
        <p:xfrm>
          <a:off x="1919288" y="1462088"/>
          <a:ext cx="5283200" cy="747712"/>
        </p:xfrm>
        <a:graphic>
          <a:graphicData uri="http://schemas.openxmlformats.org/presentationml/2006/ole">
            <mc:AlternateContent xmlns:mc="http://schemas.openxmlformats.org/markup-compatibility/2006">
              <mc:Choice xmlns:v="urn:schemas-microsoft-com:vml" Requires="v">
                <p:oleObj spid="_x0000_s95422" name="Equation" r:id="rId5" imgW="2514600" imgH="355320" progId="Equation.3">
                  <p:embed/>
                </p:oleObj>
              </mc:Choice>
              <mc:Fallback>
                <p:oleObj name="Equation" r:id="rId5" imgW="2514600" imgH="3553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8" y="1462088"/>
                        <a:ext cx="5283200"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7" name="Text Box 8"/>
          <p:cNvSpPr txBox="1">
            <a:spLocks noChangeArrowheads="1"/>
          </p:cNvSpPr>
          <p:nvPr/>
        </p:nvSpPr>
        <p:spPr bwMode="auto">
          <a:xfrm>
            <a:off x="304800" y="6186488"/>
            <a:ext cx="260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a:t>[Yue et al., SIGIR 2007]</a:t>
            </a:r>
          </a:p>
        </p:txBody>
      </p:sp>
    </p:spTree>
    <p:extLst>
      <p:ext uri="{BB962C8B-B14F-4D97-AF65-F5344CB8AC3E}">
        <p14:creationId xmlns:p14="http://schemas.microsoft.com/office/powerpoint/2010/main" val="2835220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p:txBody>
          <a:bodyPr/>
          <a:lstStyle/>
          <a:p>
            <a:r>
              <a:rPr lang="en-US" sz="4000">
                <a:latin typeface="Arial" charset="0"/>
              </a:rPr>
              <a:t>Finding Most Violated Constraint</a:t>
            </a:r>
          </a:p>
        </p:txBody>
      </p:sp>
      <p:graphicFrame>
        <p:nvGraphicFramePr>
          <p:cNvPr id="16386" name="Object 3"/>
          <p:cNvGraphicFramePr>
            <a:graphicFrameLocks noChangeAspect="1"/>
          </p:cNvGraphicFramePr>
          <p:nvPr/>
        </p:nvGraphicFramePr>
        <p:xfrm>
          <a:off x="5410200" y="2514600"/>
          <a:ext cx="3219450" cy="3848100"/>
        </p:xfrm>
        <a:graphic>
          <a:graphicData uri="http://schemas.openxmlformats.org/presentationml/2006/ole">
            <mc:AlternateContent xmlns:mc="http://schemas.openxmlformats.org/markup-compatibility/2006">
              <mc:Choice xmlns:v="urn:schemas-microsoft-com:vml" Requires="v">
                <p:oleObj spid="_x0000_s96445" name="Bitmap Image" r:id="rId3" imgW="3219899" imgH="3847619" progId="PBrush">
                  <p:embed/>
                </p:oleObj>
              </mc:Choice>
              <mc:Fallback>
                <p:oleObj name="Bitmap Image" r:id="rId3" imgW="3219899" imgH="3847619"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514600"/>
                        <a:ext cx="321945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389" name="Text Box 5"/>
          <p:cNvSpPr txBox="1">
            <a:spLocks noChangeArrowheads="1"/>
          </p:cNvSpPr>
          <p:nvPr/>
        </p:nvSpPr>
        <p:spPr bwMode="auto">
          <a:xfrm>
            <a:off x="5029200" y="5881688"/>
            <a:ext cx="411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a:t>►</a:t>
            </a:r>
          </a:p>
        </p:txBody>
      </p:sp>
      <p:sp>
        <p:nvSpPr>
          <p:cNvPr id="16390" name="Rectangle 6"/>
          <p:cNvSpPr>
            <a:spLocks noGrp="1" noChangeArrowheads="1"/>
          </p:cNvSpPr>
          <p:nvPr>
            <p:ph type="body" idx="4294967295"/>
          </p:nvPr>
        </p:nvSpPr>
        <p:spPr>
          <a:xfrm>
            <a:off x="457200" y="2362200"/>
            <a:ext cx="4648200" cy="3763963"/>
          </a:xfrm>
        </p:spPr>
        <p:txBody>
          <a:bodyPr/>
          <a:lstStyle/>
          <a:p>
            <a:r>
              <a:rPr lang="en-US" sz="2000">
                <a:latin typeface="Arial" charset="0"/>
              </a:rPr>
              <a:t>Start with perfect ranking</a:t>
            </a:r>
          </a:p>
          <a:p>
            <a:r>
              <a:rPr lang="en-US" sz="2000">
                <a:latin typeface="Arial" charset="0"/>
              </a:rPr>
              <a:t>Consider swapping adjacent relevant/non-relevant documents</a:t>
            </a:r>
          </a:p>
          <a:p>
            <a:r>
              <a:rPr lang="en-US" sz="2000">
                <a:latin typeface="Arial" charset="0"/>
              </a:rPr>
              <a:t>Find the best feasible ranking of the non-relevant document</a:t>
            </a:r>
          </a:p>
          <a:p>
            <a:r>
              <a:rPr lang="en-US" sz="2000">
                <a:latin typeface="Arial" charset="0"/>
              </a:rPr>
              <a:t>Repeat for next non-relevant document</a:t>
            </a:r>
          </a:p>
          <a:p>
            <a:r>
              <a:rPr lang="en-US" sz="2000">
                <a:latin typeface="Arial" charset="0"/>
              </a:rPr>
              <a:t>Never want to swap past previous non-relevant document</a:t>
            </a:r>
          </a:p>
          <a:p>
            <a:r>
              <a:rPr lang="en-US" sz="2000" b="1">
                <a:latin typeface="Arial" charset="0"/>
              </a:rPr>
              <a:t>Repeat until all non-relevant documents have been considered</a:t>
            </a:r>
          </a:p>
        </p:txBody>
      </p:sp>
      <p:graphicFrame>
        <p:nvGraphicFramePr>
          <p:cNvPr id="16387" name="Object 6"/>
          <p:cNvGraphicFramePr>
            <a:graphicFrameLocks noChangeAspect="1"/>
          </p:cNvGraphicFramePr>
          <p:nvPr/>
        </p:nvGraphicFramePr>
        <p:xfrm>
          <a:off x="1919288" y="1462088"/>
          <a:ext cx="5283200" cy="747712"/>
        </p:xfrm>
        <a:graphic>
          <a:graphicData uri="http://schemas.openxmlformats.org/presentationml/2006/ole">
            <mc:AlternateContent xmlns:mc="http://schemas.openxmlformats.org/markup-compatibility/2006">
              <mc:Choice xmlns:v="urn:schemas-microsoft-com:vml" Requires="v">
                <p:oleObj spid="_x0000_s96446" name="Equation" r:id="rId5" imgW="2514600" imgH="355320" progId="Equation.3">
                  <p:embed/>
                </p:oleObj>
              </mc:Choice>
              <mc:Fallback>
                <p:oleObj name="Equation" r:id="rId5" imgW="2514600" imgH="3553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8" y="1462088"/>
                        <a:ext cx="5283200"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1" name="Text Box 8"/>
          <p:cNvSpPr txBox="1">
            <a:spLocks noChangeArrowheads="1"/>
          </p:cNvSpPr>
          <p:nvPr/>
        </p:nvSpPr>
        <p:spPr bwMode="auto">
          <a:xfrm>
            <a:off x="304800" y="6186488"/>
            <a:ext cx="260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a:t>[Yue et al., SIGIR 2007]</a:t>
            </a:r>
          </a:p>
        </p:txBody>
      </p:sp>
    </p:spTree>
    <p:extLst>
      <p:ext uri="{BB962C8B-B14F-4D97-AF65-F5344CB8AC3E}">
        <p14:creationId xmlns:p14="http://schemas.microsoft.com/office/powerpoint/2010/main" val="404182553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4"/>
          <p:cNvGraphicFramePr>
            <a:graphicFrameLocks noChangeAspect="1"/>
          </p:cNvGraphicFramePr>
          <p:nvPr>
            <p:extLst>
              <p:ext uri="{D42A27DB-BD31-4B8C-83A1-F6EECF244321}">
                <p14:modId xmlns:p14="http://schemas.microsoft.com/office/powerpoint/2010/main" val="1243061851"/>
              </p:ext>
            </p:extLst>
          </p:nvPr>
        </p:nvGraphicFramePr>
        <p:xfrm>
          <a:off x="533400" y="76201"/>
          <a:ext cx="8305800" cy="6781800"/>
        </p:xfrm>
        <a:graphic>
          <a:graphicData uri="http://schemas.openxmlformats.org/presentationml/2006/ole">
            <mc:AlternateContent xmlns:mc="http://schemas.openxmlformats.org/markup-compatibility/2006">
              <mc:Choice xmlns:v="urn:schemas-microsoft-com:vml" Requires="v">
                <p:oleObj spid="_x0000_s97375" name="Worksheet" r:id="rId3" imgW="9524918" imgH="7924800" progId="Excel.Sheet.8">
                  <p:embed/>
                </p:oleObj>
              </mc:Choice>
              <mc:Fallback>
                <p:oleObj name="Worksheet" r:id="rId3" imgW="9524918" imgH="79248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6201"/>
                        <a:ext cx="8305800" cy="6781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1998592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r>
              <a:rPr lang="en-US" dirty="0">
                <a:latin typeface="Arial" charset="0"/>
              </a:rPr>
              <a:t>Need for Diversity (in IR)</a:t>
            </a:r>
          </a:p>
        </p:txBody>
      </p:sp>
      <p:sp>
        <p:nvSpPr>
          <p:cNvPr id="14339" name="Rectangle 3"/>
          <p:cNvSpPr>
            <a:spLocks noGrp="1" noChangeArrowheads="1"/>
          </p:cNvSpPr>
          <p:nvPr>
            <p:ph type="body" idx="4294967295"/>
          </p:nvPr>
        </p:nvSpPr>
        <p:spPr/>
        <p:txBody>
          <a:bodyPr/>
          <a:lstStyle/>
          <a:p>
            <a:pPr eaLnBrk="1" hangingPunct="1"/>
            <a:r>
              <a:rPr lang="en-US" sz="2800" dirty="0">
                <a:latin typeface="Arial" charset="0"/>
              </a:rPr>
              <a:t>Ambiguous Queries</a:t>
            </a:r>
          </a:p>
          <a:p>
            <a:pPr lvl="1" eaLnBrk="1" hangingPunct="1"/>
            <a:r>
              <a:rPr lang="en-US" sz="2400" dirty="0">
                <a:latin typeface="Arial" charset="0"/>
              </a:rPr>
              <a:t>Different information needs using same query</a:t>
            </a:r>
          </a:p>
          <a:p>
            <a:pPr lvl="1" eaLnBrk="1" hangingPunct="1"/>
            <a:r>
              <a:rPr lang="ja-JP" altLang="en-US" sz="2400" dirty="0">
                <a:latin typeface="Arial" charset="0"/>
              </a:rPr>
              <a:t>“</a:t>
            </a:r>
            <a:r>
              <a:rPr lang="en-US" sz="2400" dirty="0">
                <a:latin typeface="Arial" charset="0"/>
              </a:rPr>
              <a:t>Jaguar</a:t>
            </a:r>
            <a:r>
              <a:rPr lang="ja-JP" altLang="en-US" sz="2400" dirty="0">
                <a:latin typeface="Arial" charset="0"/>
              </a:rPr>
              <a:t>”</a:t>
            </a:r>
            <a:endParaRPr lang="en-US" sz="2400" dirty="0">
              <a:latin typeface="Arial" charset="0"/>
            </a:endParaRPr>
          </a:p>
          <a:p>
            <a:pPr lvl="1" eaLnBrk="1" hangingPunct="1"/>
            <a:r>
              <a:rPr lang="en-US" sz="2400" dirty="0">
                <a:latin typeface="Arial" charset="0"/>
              </a:rPr>
              <a:t>At least one relevant result for each information need</a:t>
            </a:r>
          </a:p>
          <a:p>
            <a:pPr lvl="1" eaLnBrk="1" hangingPunct="1"/>
            <a:endParaRPr lang="en-US" sz="1200" dirty="0">
              <a:latin typeface="Arial" charset="0"/>
            </a:endParaRPr>
          </a:p>
          <a:p>
            <a:pPr eaLnBrk="1" hangingPunct="1"/>
            <a:r>
              <a:rPr lang="en-US" sz="2800" dirty="0">
                <a:latin typeface="Arial" charset="0"/>
              </a:rPr>
              <a:t>Learning Queries</a:t>
            </a:r>
          </a:p>
          <a:p>
            <a:pPr lvl="1" eaLnBrk="1" hangingPunct="1"/>
            <a:r>
              <a:rPr lang="en-US" sz="2400" dirty="0">
                <a:latin typeface="Arial" charset="0"/>
              </a:rPr>
              <a:t>User interested in </a:t>
            </a:r>
            <a:r>
              <a:rPr lang="ja-JP" altLang="en-US" sz="2400" dirty="0">
                <a:latin typeface="Arial" charset="0"/>
              </a:rPr>
              <a:t>“</a:t>
            </a:r>
            <a:r>
              <a:rPr lang="en-US" sz="2400" dirty="0">
                <a:latin typeface="Arial" charset="0"/>
              </a:rPr>
              <a:t>a specific detail or entire breadth of knowledge available</a:t>
            </a:r>
            <a:r>
              <a:rPr lang="ja-JP" altLang="en-US" sz="2400" dirty="0">
                <a:latin typeface="Arial" charset="0"/>
              </a:rPr>
              <a:t>”</a:t>
            </a:r>
            <a:r>
              <a:rPr lang="en-US" sz="2400" dirty="0">
                <a:latin typeface="Arial" charset="0"/>
              </a:rPr>
              <a:t> </a:t>
            </a:r>
          </a:p>
          <a:p>
            <a:pPr lvl="2" eaLnBrk="1" hangingPunct="1"/>
            <a:r>
              <a:rPr lang="en-US" sz="1600" dirty="0">
                <a:latin typeface="Arial" charset="0"/>
              </a:rPr>
              <a:t>[</a:t>
            </a:r>
            <a:r>
              <a:rPr lang="en-US" sz="1600" dirty="0" err="1">
                <a:latin typeface="Arial" charset="0"/>
              </a:rPr>
              <a:t>Swaminathan</a:t>
            </a:r>
            <a:r>
              <a:rPr lang="en-US" sz="1600" dirty="0">
                <a:latin typeface="Arial" charset="0"/>
              </a:rPr>
              <a:t> et al., 2008]</a:t>
            </a:r>
          </a:p>
          <a:p>
            <a:pPr lvl="1" eaLnBrk="1" hangingPunct="1"/>
            <a:r>
              <a:rPr lang="en-US" sz="2400" dirty="0">
                <a:latin typeface="Arial" charset="0"/>
              </a:rPr>
              <a:t>Results with high information diversity</a:t>
            </a:r>
          </a:p>
        </p:txBody>
      </p:sp>
    </p:spTree>
    <p:extLst>
      <p:ext uri="{BB962C8B-B14F-4D97-AF65-F5344CB8AC3E}">
        <p14:creationId xmlns:p14="http://schemas.microsoft.com/office/powerpoint/2010/main" val="26834101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pPr eaLnBrk="1" hangingPunct="1"/>
            <a:r>
              <a:rPr lang="en-US" sz="3800">
                <a:latin typeface="Arial" charset="0"/>
              </a:rPr>
              <a:t>Examples of Complex Output Spaces</a:t>
            </a:r>
          </a:p>
        </p:txBody>
      </p:sp>
      <p:sp>
        <p:nvSpPr>
          <p:cNvPr id="16387" name="Rectangle 1027"/>
          <p:cNvSpPr>
            <a:spLocks noGrp="1" noChangeArrowheads="1"/>
          </p:cNvSpPr>
          <p:nvPr>
            <p:ph type="body" idx="1"/>
          </p:nvPr>
        </p:nvSpPr>
        <p:spPr/>
        <p:txBody>
          <a:bodyPr/>
          <a:lstStyle/>
          <a:p>
            <a:pPr eaLnBrk="1" hangingPunct="1"/>
            <a:r>
              <a:rPr lang="en-US" sz="2800">
                <a:latin typeface="Arial" charset="0"/>
              </a:rPr>
              <a:t>Natural Language Parsing</a:t>
            </a:r>
          </a:p>
          <a:p>
            <a:pPr lvl="1" eaLnBrk="1" hangingPunct="1"/>
            <a:r>
              <a:rPr lang="en-US" sz="2000">
                <a:latin typeface="Arial" charset="0"/>
              </a:rPr>
              <a:t>Given a sequence of words </a:t>
            </a:r>
            <a:r>
              <a:rPr lang="en-US" sz="2000" i="1">
                <a:latin typeface="Arial" charset="0"/>
              </a:rPr>
              <a:t>x</a:t>
            </a:r>
            <a:r>
              <a:rPr lang="en-US" sz="2000">
                <a:latin typeface="Arial" charset="0"/>
              </a:rPr>
              <a:t>, predict the parse tree </a:t>
            </a:r>
            <a:r>
              <a:rPr lang="en-US" sz="2000" i="1">
                <a:latin typeface="Arial" charset="0"/>
              </a:rPr>
              <a:t>y.</a:t>
            </a:r>
          </a:p>
          <a:p>
            <a:pPr lvl="1" eaLnBrk="1" hangingPunct="1"/>
            <a:r>
              <a:rPr lang="en-US" sz="2000">
                <a:latin typeface="Arial" charset="0"/>
              </a:rPr>
              <a:t>Dependencies from structural constraints, since </a:t>
            </a:r>
            <a:r>
              <a:rPr lang="en-US" sz="2000" i="1">
                <a:latin typeface="Arial" charset="0"/>
              </a:rPr>
              <a:t>y</a:t>
            </a:r>
            <a:r>
              <a:rPr lang="en-US" sz="2000">
                <a:latin typeface="Arial" charset="0"/>
              </a:rPr>
              <a:t> has to be a tree.</a:t>
            </a:r>
          </a:p>
        </p:txBody>
      </p:sp>
      <p:grpSp>
        <p:nvGrpSpPr>
          <p:cNvPr id="16388" name="Group 1028"/>
          <p:cNvGrpSpPr>
            <a:grpSpLocks/>
          </p:cNvGrpSpPr>
          <p:nvPr/>
        </p:nvGrpSpPr>
        <p:grpSpPr bwMode="auto">
          <a:xfrm>
            <a:off x="385763" y="4267200"/>
            <a:ext cx="3886200" cy="685800"/>
            <a:chOff x="334" y="1233"/>
            <a:chExt cx="2448" cy="432"/>
          </a:xfrm>
        </p:grpSpPr>
        <p:sp>
          <p:nvSpPr>
            <p:cNvPr id="16411" name="Rectangle 1029"/>
            <p:cNvSpPr>
              <a:spLocks noChangeArrowheads="1"/>
            </p:cNvSpPr>
            <p:nvPr/>
          </p:nvSpPr>
          <p:spPr bwMode="auto">
            <a:xfrm>
              <a:off x="334" y="1281"/>
              <a:ext cx="2448" cy="384"/>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6412" name="Text Box 1030"/>
            <p:cNvSpPr txBox="1">
              <a:spLocks noChangeArrowheads="1"/>
            </p:cNvSpPr>
            <p:nvPr/>
          </p:nvSpPr>
          <p:spPr bwMode="auto">
            <a:xfrm>
              <a:off x="622" y="1329"/>
              <a:ext cx="18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The dog chased the cat</a:t>
              </a:r>
            </a:p>
          </p:txBody>
        </p:sp>
        <p:sp>
          <p:nvSpPr>
            <p:cNvPr id="16413" name="Text Box 1031"/>
            <p:cNvSpPr txBox="1">
              <a:spLocks noChangeArrowheads="1"/>
            </p:cNvSpPr>
            <p:nvPr/>
          </p:nvSpPr>
          <p:spPr bwMode="auto">
            <a:xfrm>
              <a:off x="334" y="1233"/>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x</a:t>
              </a:r>
            </a:p>
          </p:txBody>
        </p:sp>
        <p:sp>
          <p:nvSpPr>
            <p:cNvPr id="16414" name="Rectangle 1032"/>
            <p:cNvSpPr>
              <a:spLocks noChangeArrowheads="1"/>
            </p:cNvSpPr>
            <p:nvPr/>
          </p:nvSpPr>
          <p:spPr bwMode="auto">
            <a:xfrm>
              <a:off x="334" y="1281"/>
              <a:ext cx="19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6389" name="Group 1067"/>
          <p:cNvGrpSpPr>
            <a:grpSpLocks/>
          </p:cNvGrpSpPr>
          <p:nvPr/>
        </p:nvGrpSpPr>
        <p:grpSpPr bwMode="auto">
          <a:xfrm>
            <a:off x="4876800" y="3810000"/>
            <a:ext cx="3886200" cy="1752600"/>
            <a:chOff x="3043" y="2115"/>
            <a:chExt cx="2448" cy="1104"/>
          </a:xfrm>
        </p:grpSpPr>
        <p:sp>
          <p:nvSpPr>
            <p:cNvPr id="16391" name="Rectangle 1034"/>
            <p:cNvSpPr>
              <a:spLocks noChangeArrowheads="1"/>
            </p:cNvSpPr>
            <p:nvPr/>
          </p:nvSpPr>
          <p:spPr bwMode="auto">
            <a:xfrm>
              <a:off x="3043" y="2163"/>
              <a:ext cx="2448" cy="1053"/>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6392" name="Text Box 1035"/>
            <p:cNvSpPr txBox="1">
              <a:spLocks noChangeArrowheads="1"/>
            </p:cNvSpPr>
            <p:nvPr/>
          </p:nvSpPr>
          <p:spPr bwMode="auto">
            <a:xfrm>
              <a:off x="3955" y="211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a:t>
              </a:r>
            </a:p>
          </p:txBody>
        </p:sp>
        <p:sp>
          <p:nvSpPr>
            <p:cNvPr id="16393" name="Text Box 1036"/>
            <p:cNvSpPr txBox="1">
              <a:spLocks noChangeArrowheads="1"/>
            </p:cNvSpPr>
            <p:nvPr/>
          </p:nvSpPr>
          <p:spPr bwMode="auto">
            <a:xfrm>
              <a:off x="4387" y="2355"/>
              <a:ext cx="3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VP</a:t>
              </a:r>
            </a:p>
          </p:txBody>
        </p:sp>
        <p:sp>
          <p:nvSpPr>
            <p:cNvPr id="16394" name="Text Box 1037"/>
            <p:cNvSpPr txBox="1">
              <a:spLocks noChangeArrowheads="1"/>
            </p:cNvSpPr>
            <p:nvPr/>
          </p:nvSpPr>
          <p:spPr bwMode="auto">
            <a:xfrm>
              <a:off x="3379" y="2355"/>
              <a:ext cx="3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NP</a:t>
              </a:r>
            </a:p>
          </p:txBody>
        </p:sp>
        <p:sp>
          <p:nvSpPr>
            <p:cNvPr id="16395" name="Text Box 1038"/>
            <p:cNvSpPr txBox="1">
              <a:spLocks noChangeArrowheads="1"/>
            </p:cNvSpPr>
            <p:nvPr/>
          </p:nvSpPr>
          <p:spPr bwMode="auto">
            <a:xfrm>
              <a:off x="4483" y="2931"/>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Det</a:t>
              </a:r>
            </a:p>
          </p:txBody>
        </p:sp>
        <p:sp>
          <p:nvSpPr>
            <p:cNvPr id="16396" name="Text Box 1039"/>
            <p:cNvSpPr txBox="1">
              <a:spLocks noChangeArrowheads="1"/>
            </p:cNvSpPr>
            <p:nvPr/>
          </p:nvSpPr>
          <p:spPr bwMode="auto">
            <a:xfrm>
              <a:off x="5059" y="293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N</a:t>
              </a:r>
            </a:p>
          </p:txBody>
        </p:sp>
        <p:sp>
          <p:nvSpPr>
            <p:cNvPr id="16397" name="Text Box 1040"/>
            <p:cNvSpPr txBox="1">
              <a:spLocks noChangeArrowheads="1"/>
            </p:cNvSpPr>
            <p:nvPr/>
          </p:nvSpPr>
          <p:spPr bwMode="auto">
            <a:xfrm>
              <a:off x="4051" y="293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V</a:t>
              </a:r>
            </a:p>
          </p:txBody>
        </p:sp>
        <p:sp>
          <p:nvSpPr>
            <p:cNvPr id="16398" name="Text Box 1041"/>
            <p:cNvSpPr txBox="1">
              <a:spLocks noChangeArrowheads="1"/>
            </p:cNvSpPr>
            <p:nvPr/>
          </p:nvSpPr>
          <p:spPr bwMode="auto">
            <a:xfrm>
              <a:off x="4771" y="2643"/>
              <a:ext cx="3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NP</a:t>
              </a:r>
            </a:p>
          </p:txBody>
        </p:sp>
        <p:sp>
          <p:nvSpPr>
            <p:cNvPr id="16399" name="Text Box 1042"/>
            <p:cNvSpPr txBox="1">
              <a:spLocks noChangeArrowheads="1"/>
            </p:cNvSpPr>
            <p:nvPr/>
          </p:nvSpPr>
          <p:spPr bwMode="auto">
            <a:xfrm>
              <a:off x="3139" y="2931"/>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Det</a:t>
              </a:r>
            </a:p>
          </p:txBody>
        </p:sp>
        <p:sp>
          <p:nvSpPr>
            <p:cNvPr id="16400" name="Text Box 1043"/>
            <p:cNvSpPr txBox="1">
              <a:spLocks noChangeArrowheads="1"/>
            </p:cNvSpPr>
            <p:nvPr/>
          </p:nvSpPr>
          <p:spPr bwMode="auto">
            <a:xfrm>
              <a:off x="3619" y="293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N</a:t>
              </a:r>
            </a:p>
          </p:txBody>
        </p:sp>
        <p:sp>
          <p:nvSpPr>
            <p:cNvPr id="16401" name="Line 1044"/>
            <p:cNvSpPr>
              <a:spLocks noChangeShapeType="1"/>
            </p:cNvSpPr>
            <p:nvPr/>
          </p:nvSpPr>
          <p:spPr bwMode="auto">
            <a:xfrm flipH="1">
              <a:off x="3715" y="2307"/>
              <a:ext cx="24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2" name="Line 1045"/>
            <p:cNvSpPr>
              <a:spLocks noChangeShapeType="1"/>
            </p:cNvSpPr>
            <p:nvPr/>
          </p:nvSpPr>
          <p:spPr bwMode="auto">
            <a:xfrm>
              <a:off x="4147" y="2307"/>
              <a:ext cx="24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3" name="Line 1046"/>
            <p:cNvSpPr>
              <a:spLocks noChangeShapeType="1"/>
            </p:cNvSpPr>
            <p:nvPr/>
          </p:nvSpPr>
          <p:spPr bwMode="auto">
            <a:xfrm>
              <a:off x="4627" y="2595"/>
              <a:ext cx="192"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4" name="Line 1047"/>
            <p:cNvSpPr>
              <a:spLocks noChangeShapeType="1"/>
            </p:cNvSpPr>
            <p:nvPr/>
          </p:nvSpPr>
          <p:spPr bwMode="auto">
            <a:xfrm>
              <a:off x="4963" y="2883"/>
              <a:ext cx="144" cy="9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5" name="Line 1048"/>
            <p:cNvSpPr>
              <a:spLocks noChangeShapeType="1"/>
            </p:cNvSpPr>
            <p:nvPr/>
          </p:nvSpPr>
          <p:spPr bwMode="auto">
            <a:xfrm flipH="1">
              <a:off x="4771" y="2883"/>
              <a:ext cx="144" cy="9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6" name="Line 1049"/>
            <p:cNvSpPr>
              <a:spLocks noChangeShapeType="1"/>
            </p:cNvSpPr>
            <p:nvPr/>
          </p:nvSpPr>
          <p:spPr bwMode="auto">
            <a:xfrm flipH="1">
              <a:off x="4195" y="2595"/>
              <a:ext cx="336"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7" name="Line 1050"/>
            <p:cNvSpPr>
              <a:spLocks noChangeShapeType="1"/>
            </p:cNvSpPr>
            <p:nvPr/>
          </p:nvSpPr>
          <p:spPr bwMode="auto">
            <a:xfrm flipH="1">
              <a:off x="3379" y="2595"/>
              <a:ext cx="144"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8" name="Line 1051"/>
            <p:cNvSpPr>
              <a:spLocks noChangeShapeType="1"/>
            </p:cNvSpPr>
            <p:nvPr/>
          </p:nvSpPr>
          <p:spPr bwMode="auto">
            <a:xfrm>
              <a:off x="3619" y="2595"/>
              <a:ext cx="144"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9" name="Text Box 1062"/>
            <p:cNvSpPr txBox="1">
              <a:spLocks noChangeArrowheads="1"/>
            </p:cNvSpPr>
            <p:nvPr/>
          </p:nvSpPr>
          <p:spPr bwMode="auto">
            <a:xfrm>
              <a:off x="3043" y="211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y</a:t>
              </a:r>
            </a:p>
          </p:txBody>
        </p:sp>
        <p:sp>
          <p:nvSpPr>
            <p:cNvPr id="16410" name="Rectangle 1063"/>
            <p:cNvSpPr>
              <a:spLocks noChangeArrowheads="1"/>
            </p:cNvSpPr>
            <p:nvPr/>
          </p:nvSpPr>
          <p:spPr bwMode="auto">
            <a:xfrm>
              <a:off x="3043" y="2163"/>
              <a:ext cx="19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6390" name="Line 1064"/>
          <p:cNvSpPr>
            <a:spLocks noChangeShapeType="1"/>
          </p:cNvSpPr>
          <p:nvPr/>
        </p:nvSpPr>
        <p:spPr bwMode="auto">
          <a:xfrm rot="16200000" flipH="1">
            <a:off x="4573588" y="4484688"/>
            <a:ext cx="0" cy="412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533400" y="4634805"/>
            <a:ext cx="8153400" cy="1200328"/>
          </a:xfrm>
          <a:prstGeom prst="rect">
            <a:avLst/>
          </a:prstGeom>
          <a:noFill/>
          <a:ln w="9525">
            <a:noFill/>
            <a:miter lim="800000"/>
            <a:headEnd/>
            <a:tailEnd/>
          </a:ln>
        </p:spPr>
        <p:txBody>
          <a:bodyPr>
            <a:spAutoFit/>
          </a:bodyPr>
          <a:lstStyle/>
          <a:p>
            <a:pPr>
              <a:buFontTx/>
              <a:buChar char="•"/>
            </a:pPr>
            <a:r>
              <a:rPr lang="en-US" sz="2400" b="0" dirty="0"/>
              <a:t>Choose top 3 documents</a:t>
            </a:r>
          </a:p>
          <a:p>
            <a:pPr lvl="1">
              <a:buFontTx/>
              <a:buChar char="•"/>
            </a:pPr>
            <a:r>
              <a:rPr lang="en-US" sz="2400" b="0" dirty="0"/>
              <a:t>Individual Relevance:	</a:t>
            </a:r>
            <a:r>
              <a:rPr lang="en-US" sz="2400" b="0" dirty="0" smtClean="0"/>
              <a:t>		D3  </a:t>
            </a:r>
            <a:r>
              <a:rPr lang="en-US" sz="2400" b="0" dirty="0"/>
              <a:t>D4  D1</a:t>
            </a:r>
          </a:p>
          <a:p>
            <a:pPr lvl="1">
              <a:buFontTx/>
              <a:buChar char="•"/>
            </a:pPr>
            <a:r>
              <a:rPr lang="en-US" sz="2400" b="0" dirty="0" smtClean="0"/>
              <a:t>Greedy Coverage Solution</a:t>
            </a:r>
            <a:r>
              <a:rPr lang="en-US" sz="2400" b="0" dirty="0"/>
              <a:t>:		</a:t>
            </a:r>
            <a:r>
              <a:rPr lang="en-US" sz="2400" b="0" dirty="0" smtClean="0"/>
              <a:t>D3  </a:t>
            </a:r>
            <a:r>
              <a:rPr lang="en-US" sz="2400" b="0" dirty="0"/>
              <a:t>D1  D5</a:t>
            </a:r>
          </a:p>
        </p:txBody>
      </p:sp>
      <p:pic>
        <p:nvPicPr>
          <p:cNvPr id="30723" name="Picture 12" descr="C:\Users\yyue\Desktop\talks\graphics\topic_cover3.jpg"/>
          <p:cNvPicPr>
            <a:picLocks noChangeAspect="1" noChangeArrowheads="1"/>
          </p:cNvPicPr>
          <p:nvPr/>
        </p:nvPicPr>
        <p:blipFill>
          <a:blip r:embed="rId2" cstate="print"/>
          <a:srcRect/>
          <a:stretch>
            <a:fillRect/>
          </a:stretch>
        </p:blipFill>
        <p:spPr bwMode="auto">
          <a:xfrm>
            <a:off x="1257300" y="418405"/>
            <a:ext cx="6667500" cy="4064000"/>
          </a:xfrm>
          <a:prstGeom prst="rect">
            <a:avLst/>
          </a:prstGeom>
          <a:noFill/>
          <a:ln w="9525">
            <a:noFill/>
            <a:miter lim="800000"/>
            <a:headEnd/>
            <a:tailEnd/>
          </a:ln>
        </p:spPr>
      </p:pic>
    </p:spTree>
    <p:extLst>
      <p:ext uri="{BB962C8B-B14F-4D97-AF65-F5344CB8AC3E}">
        <p14:creationId xmlns:p14="http://schemas.microsoft.com/office/powerpoint/2010/main" val="283453341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533400" y="4634805"/>
            <a:ext cx="8153400" cy="1200328"/>
          </a:xfrm>
          <a:prstGeom prst="rect">
            <a:avLst/>
          </a:prstGeom>
          <a:noFill/>
          <a:ln w="9525">
            <a:noFill/>
            <a:miter lim="800000"/>
            <a:headEnd/>
            <a:tailEnd/>
          </a:ln>
        </p:spPr>
        <p:txBody>
          <a:bodyPr>
            <a:spAutoFit/>
          </a:bodyPr>
          <a:lstStyle/>
          <a:p>
            <a:pPr>
              <a:buFontTx/>
              <a:buChar char="•"/>
            </a:pPr>
            <a:r>
              <a:rPr lang="en-US" sz="2400" b="0" dirty="0"/>
              <a:t>Choose top 3 documents</a:t>
            </a:r>
          </a:p>
          <a:p>
            <a:pPr lvl="1">
              <a:buFontTx/>
              <a:buChar char="•"/>
            </a:pPr>
            <a:r>
              <a:rPr lang="en-US" sz="2400" dirty="0">
                <a:solidFill>
                  <a:srgbClr val="800000"/>
                </a:solidFill>
              </a:rPr>
              <a:t>Individual Relevance:	</a:t>
            </a:r>
            <a:r>
              <a:rPr lang="en-US" sz="2400" dirty="0" smtClean="0">
                <a:solidFill>
                  <a:srgbClr val="800000"/>
                </a:solidFill>
              </a:rPr>
              <a:t>		D3  </a:t>
            </a:r>
            <a:r>
              <a:rPr lang="en-US" sz="2400" dirty="0">
                <a:solidFill>
                  <a:srgbClr val="800000"/>
                </a:solidFill>
              </a:rPr>
              <a:t>D4  D1</a:t>
            </a:r>
          </a:p>
          <a:p>
            <a:pPr lvl="1">
              <a:buFontTx/>
              <a:buChar char="•"/>
            </a:pPr>
            <a:r>
              <a:rPr lang="en-US" sz="2400" b="0" dirty="0" smtClean="0"/>
              <a:t>Greedy Coverage Solution</a:t>
            </a:r>
            <a:r>
              <a:rPr lang="en-US" sz="2400" b="0" dirty="0"/>
              <a:t>:		</a:t>
            </a:r>
            <a:r>
              <a:rPr lang="en-US" sz="2400" b="0" dirty="0" smtClean="0"/>
              <a:t>D3  </a:t>
            </a:r>
            <a:r>
              <a:rPr lang="en-US" sz="2400" b="0" dirty="0"/>
              <a:t>D1  D5</a:t>
            </a:r>
          </a:p>
        </p:txBody>
      </p:sp>
      <p:pic>
        <p:nvPicPr>
          <p:cNvPr id="30723" name="Picture 12" descr="C:\Users\yyue\Desktop\talks\graphics\topic_cover3.jpg"/>
          <p:cNvPicPr>
            <a:picLocks noChangeAspect="1" noChangeArrowheads="1"/>
          </p:cNvPicPr>
          <p:nvPr/>
        </p:nvPicPr>
        <p:blipFill>
          <a:blip r:embed="rId2" cstate="print"/>
          <a:srcRect/>
          <a:stretch>
            <a:fillRect/>
          </a:stretch>
        </p:blipFill>
        <p:spPr bwMode="auto">
          <a:xfrm>
            <a:off x="1257300" y="418405"/>
            <a:ext cx="6667500" cy="4064000"/>
          </a:xfrm>
          <a:prstGeom prst="rect">
            <a:avLst/>
          </a:prstGeom>
          <a:noFill/>
          <a:ln w="9525">
            <a:noFill/>
            <a:miter lim="800000"/>
            <a:headEnd/>
            <a:tailEnd/>
          </a:ln>
        </p:spPr>
      </p:pic>
      <p:pic>
        <p:nvPicPr>
          <p:cNvPr id="112644" name="Picture 4" descr="C:\Users\yyue\Desktop\talks\graphics\check.png"/>
          <p:cNvPicPr>
            <a:picLocks noChangeAspect="1" noChangeArrowheads="1"/>
          </p:cNvPicPr>
          <p:nvPr/>
        </p:nvPicPr>
        <p:blipFill>
          <a:blip r:embed="rId3" cstate="print"/>
          <a:srcRect/>
          <a:stretch>
            <a:fillRect/>
          </a:stretch>
        </p:blipFill>
        <p:spPr bwMode="auto">
          <a:xfrm>
            <a:off x="4419600" y="1053405"/>
            <a:ext cx="609600" cy="485192"/>
          </a:xfrm>
          <a:prstGeom prst="rect">
            <a:avLst/>
          </a:prstGeom>
          <a:noFill/>
        </p:spPr>
      </p:pic>
    </p:spTree>
    <p:extLst>
      <p:ext uri="{BB962C8B-B14F-4D97-AF65-F5344CB8AC3E}">
        <p14:creationId xmlns:p14="http://schemas.microsoft.com/office/powerpoint/2010/main" val="193399668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533400" y="4634805"/>
            <a:ext cx="8153400" cy="1200328"/>
          </a:xfrm>
          <a:prstGeom prst="rect">
            <a:avLst/>
          </a:prstGeom>
          <a:noFill/>
          <a:ln w="9525">
            <a:noFill/>
            <a:miter lim="800000"/>
            <a:headEnd/>
            <a:tailEnd/>
          </a:ln>
        </p:spPr>
        <p:txBody>
          <a:bodyPr>
            <a:spAutoFit/>
          </a:bodyPr>
          <a:lstStyle/>
          <a:p>
            <a:pPr>
              <a:buFontTx/>
              <a:buChar char="•"/>
            </a:pPr>
            <a:r>
              <a:rPr lang="en-US" sz="2400" b="0" dirty="0"/>
              <a:t>Choose top 3 documents</a:t>
            </a:r>
          </a:p>
          <a:p>
            <a:pPr lvl="1">
              <a:buFontTx/>
              <a:buChar char="•"/>
            </a:pPr>
            <a:r>
              <a:rPr lang="en-US" sz="2400" dirty="0" smtClean="0">
                <a:solidFill>
                  <a:srgbClr val="800000"/>
                </a:solidFill>
              </a:rPr>
              <a:t>Individual Relevance:			D3  D4  D1</a:t>
            </a:r>
          </a:p>
          <a:p>
            <a:pPr lvl="1">
              <a:buFontTx/>
              <a:buChar char="•"/>
            </a:pPr>
            <a:r>
              <a:rPr lang="en-US" sz="2400" b="0" dirty="0" smtClean="0"/>
              <a:t>Greedy Coverage Solution:		D3  D1  D5</a:t>
            </a:r>
            <a:endParaRPr lang="en-US" sz="2400" b="0" dirty="0"/>
          </a:p>
        </p:txBody>
      </p:sp>
      <p:pic>
        <p:nvPicPr>
          <p:cNvPr id="30723" name="Picture 12" descr="C:\Users\yyue\Desktop\talks\graphics\topic_cover3.jpg"/>
          <p:cNvPicPr>
            <a:picLocks noChangeAspect="1" noChangeArrowheads="1"/>
          </p:cNvPicPr>
          <p:nvPr/>
        </p:nvPicPr>
        <p:blipFill>
          <a:blip r:embed="rId2" cstate="print"/>
          <a:srcRect/>
          <a:stretch>
            <a:fillRect/>
          </a:stretch>
        </p:blipFill>
        <p:spPr bwMode="auto">
          <a:xfrm>
            <a:off x="1257300" y="418405"/>
            <a:ext cx="6667500" cy="4064000"/>
          </a:xfrm>
          <a:prstGeom prst="rect">
            <a:avLst/>
          </a:prstGeom>
          <a:noFill/>
          <a:ln w="9525">
            <a:noFill/>
            <a:miter lim="800000"/>
            <a:headEnd/>
            <a:tailEnd/>
          </a:ln>
        </p:spPr>
      </p:pic>
      <p:pic>
        <p:nvPicPr>
          <p:cNvPr id="5" name="Picture 4" descr="C:\Users\yyue\Desktop\talks\graphics\check.png"/>
          <p:cNvPicPr>
            <a:picLocks noChangeAspect="1" noChangeArrowheads="1"/>
          </p:cNvPicPr>
          <p:nvPr/>
        </p:nvPicPr>
        <p:blipFill>
          <a:blip r:embed="rId3" cstate="print"/>
          <a:srcRect/>
          <a:stretch>
            <a:fillRect/>
          </a:stretch>
        </p:blipFill>
        <p:spPr bwMode="auto">
          <a:xfrm>
            <a:off x="5867400" y="2501205"/>
            <a:ext cx="609600" cy="485192"/>
          </a:xfrm>
          <a:prstGeom prst="rect">
            <a:avLst/>
          </a:prstGeom>
          <a:noFill/>
        </p:spPr>
      </p:pic>
      <p:pic>
        <p:nvPicPr>
          <p:cNvPr id="6" name="Picture 4" descr="C:\Users\yyue\Desktop\talks\graphics\check.png"/>
          <p:cNvPicPr>
            <a:picLocks noChangeAspect="1" noChangeArrowheads="1"/>
          </p:cNvPicPr>
          <p:nvPr/>
        </p:nvPicPr>
        <p:blipFill>
          <a:blip r:embed="rId3" cstate="print"/>
          <a:srcRect/>
          <a:stretch>
            <a:fillRect/>
          </a:stretch>
        </p:blipFill>
        <p:spPr bwMode="auto">
          <a:xfrm>
            <a:off x="4419600" y="1053405"/>
            <a:ext cx="609600" cy="485192"/>
          </a:xfrm>
          <a:prstGeom prst="rect">
            <a:avLst/>
          </a:prstGeom>
          <a:noFill/>
        </p:spPr>
      </p:pic>
    </p:spTree>
    <p:extLst>
      <p:ext uri="{BB962C8B-B14F-4D97-AF65-F5344CB8AC3E}">
        <p14:creationId xmlns:p14="http://schemas.microsoft.com/office/powerpoint/2010/main" val="114167775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533400" y="4634805"/>
            <a:ext cx="8153400" cy="1200328"/>
          </a:xfrm>
          <a:prstGeom prst="rect">
            <a:avLst/>
          </a:prstGeom>
          <a:noFill/>
          <a:ln w="9525">
            <a:noFill/>
            <a:miter lim="800000"/>
            <a:headEnd/>
            <a:tailEnd/>
          </a:ln>
        </p:spPr>
        <p:txBody>
          <a:bodyPr>
            <a:spAutoFit/>
          </a:bodyPr>
          <a:lstStyle/>
          <a:p>
            <a:pPr>
              <a:buFontTx/>
              <a:buChar char="•"/>
            </a:pPr>
            <a:r>
              <a:rPr lang="en-US" sz="2400" b="0" dirty="0"/>
              <a:t>Choose top 3 documents</a:t>
            </a:r>
          </a:p>
          <a:p>
            <a:pPr lvl="1">
              <a:buFontTx/>
              <a:buChar char="•"/>
            </a:pPr>
            <a:r>
              <a:rPr lang="en-US" sz="2400" dirty="0" smtClean="0">
                <a:solidFill>
                  <a:srgbClr val="800000"/>
                </a:solidFill>
              </a:rPr>
              <a:t>Individual Relevance:			D3  D4  D1</a:t>
            </a:r>
          </a:p>
          <a:p>
            <a:pPr lvl="1">
              <a:buFontTx/>
              <a:buChar char="•"/>
            </a:pPr>
            <a:r>
              <a:rPr lang="en-US" sz="2400" b="0" dirty="0" smtClean="0"/>
              <a:t>Greedy Coverage Solution:		D3  D1  D5</a:t>
            </a:r>
            <a:endParaRPr lang="en-US" sz="2400" b="0" dirty="0"/>
          </a:p>
        </p:txBody>
      </p:sp>
      <p:pic>
        <p:nvPicPr>
          <p:cNvPr id="30723" name="Picture 12" descr="C:\Users\yyue\Desktop\talks\graphics\topic_cover3.jpg"/>
          <p:cNvPicPr>
            <a:picLocks noChangeAspect="1" noChangeArrowheads="1"/>
          </p:cNvPicPr>
          <p:nvPr/>
        </p:nvPicPr>
        <p:blipFill>
          <a:blip r:embed="rId2" cstate="print"/>
          <a:srcRect/>
          <a:stretch>
            <a:fillRect/>
          </a:stretch>
        </p:blipFill>
        <p:spPr bwMode="auto">
          <a:xfrm>
            <a:off x="1257300" y="418405"/>
            <a:ext cx="6667500" cy="4064000"/>
          </a:xfrm>
          <a:prstGeom prst="rect">
            <a:avLst/>
          </a:prstGeom>
          <a:noFill/>
          <a:ln w="9525">
            <a:noFill/>
            <a:miter lim="800000"/>
            <a:headEnd/>
            <a:tailEnd/>
          </a:ln>
        </p:spPr>
      </p:pic>
      <p:pic>
        <p:nvPicPr>
          <p:cNvPr id="5" name="Picture 4" descr="C:\Users\yyue\Desktop\talks\graphics\check.png"/>
          <p:cNvPicPr>
            <a:picLocks noChangeAspect="1" noChangeArrowheads="1"/>
          </p:cNvPicPr>
          <p:nvPr/>
        </p:nvPicPr>
        <p:blipFill>
          <a:blip r:embed="rId3" cstate="print"/>
          <a:srcRect/>
          <a:stretch>
            <a:fillRect/>
          </a:stretch>
        </p:blipFill>
        <p:spPr bwMode="auto">
          <a:xfrm>
            <a:off x="5867400" y="2501205"/>
            <a:ext cx="609600" cy="485192"/>
          </a:xfrm>
          <a:prstGeom prst="rect">
            <a:avLst/>
          </a:prstGeom>
          <a:noFill/>
        </p:spPr>
      </p:pic>
      <p:pic>
        <p:nvPicPr>
          <p:cNvPr id="6" name="Picture 5" descr="C:\Users\yyue\Desktop\talks\graphics\check.png"/>
          <p:cNvPicPr>
            <a:picLocks noChangeAspect="1" noChangeArrowheads="1"/>
          </p:cNvPicPr>
          <p:nvPr/>
        </p:nvPicPr>
        <p:blipFill>
          <a:blip r:embed="rId3" cstate="print"/>
          <a:srcRect/>
          <a:stretch>
            <a:fillRect/>
          </a:stretch>
        </p:blipFill>
        <p:spPr bwMode="auto">
          <a:xfrm>
            <a:off x="2057400" y="1510605"/>
            <a:ext cx="609600" cy="485192"/>
          </a:xfrm>
          <a:prstGeom prst="rect">
            <a:avLst/>
          </a:prstGeom>
          <a:noFill/>
        </p:spPr>
      </p:pic>
      <p:pic>
        <p:nvPicPr>
          <p:cNvPr id="7" name="Picture 4" descr="C:\Users\yyue\Desktop\talks\graphics\check.png"/>
          <p:cNvPicPr>
            <a:picLocks noChangeAspect="1" noChangeArrowheads="1"/>
          </p:cNvPicPr>
          <p:nvPr/>
        </p:nvPicPr>
        <p:blipFill>
          <a:blip r:embed="rId3" cstate="print"/>
          <a:srcRect/>
          <a:stretch>
            <a:fillRect/>
          </a:stretch>
        </p:blipFill>
        <p:spPr bwMode="auto">
          <a:xfrm>
            <a:off x="4419600" y="1053405"/>
            <a:ext cx="609600" cy="485192"/>
          </a:xfrm>
          <a:prstGeom prst="rect">
            <a:avLst/>
          </a:prstGeom>
          <a:noFill/>
        </p:spPr>
      </p:pic>
    </p:spTree>
    <p:extLst>
      <p:ext uri="{BB962C8B-B14F-4D97-AF65-F5344CB8AC3E}">
        <p14:creationId xmlns:p14="http://schemas.microsoft.com/office/powerpoint/2010/main" val="139258209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533400" y="4634805"/>
            <a:ext cx="8153400" cy="1200328"/>
          </a:xfrm>
          <a:prstGeom prst="rect">
            <a:avLst/>
          </a:prstGeom>
          <a:noFill/>
          <a:ln w="9525">
            <a:noFill/>
            <a:miter lim="800000"/>
            <a:headEnd/>
            <a:tailEnd/>
          </a:ln>
        </p:spPr>
        <p:txBody>
          <a:bodyPr>
            <a:spAutoFit/>
          </a:bodyPr>
          <a:lstStyle/>
          <a:p>
            <a:pPr>
              <a:buFontTx/>
              <a:buChar char="•"/>
            </a:pPr>
            <a:r>
              <a:rPr lang="en-US" sz="2400" b="0" dirty="0"/>
              <a:t>Choose top 3 documents</a:t>
            </a:r>
          </a:p>
          <a:p>
            <a:pPr lvl="1">
              <a:buFontTx/>
              <a:buChar char="•"/>
            </a:pPr>
            <a:r>
              <a:rPr lang="en-US" sz="2400" b="0" dirty="0"/>
              <a:t>Individual Relevance:	</a:t>
            </a:r>
            <a:r>
              <a:rPr lang="en-US" sz="2400" b="0" dirty="0" smtClean="0"/>
              <a:t>		D3  </a:t>
            </a:r>
            <a:r>
              <a:rPr lang="en-US" sz="2400" b="0" dirty="0"/>
              <a:t>D4  D1</a:t>
            </a:r>
          </a:p>
          <a:p>
            <a:pPr lvl="1">
              <a:buFontTx/>
              <a:buChar char="•"/>
            </a:pPr>
            <a:r>
              <a:rPr lang="en-US" sz="2400" dirty="0" smtClean="0">
                <a:solidFill>
                  <a:srgbClr val="800000"/>
                </a:solidFill>
              </a:rPr>
              <a:t>Greedy Coverage Solution</a:t>
            </a:r>
            <a:r>
              <a:rPr lang="en-US" sz="2400" dirty="0">
                <a:solidFill>
                  <a:srgbClr val="800000"/>
                </a:solidFill>
              </a:rPr>
              <a:t>:		</a:t>
            </a:r>
            <a:r>
              <a:rPr lang="en-US" sz="2400" dirty="0" smtClean="0">
                <a:solidFill>
                  <a:srgbClr val="800000"/>
                </a:solidFill>
              </a:rPr>
              <a:t>D3  </a:t>
            </a:r>
            <a:r>
              <a:rPr lang="en-US" sz="2400" dirty="0">
                <a:solidFill>
                  <a:srgbClr val="800000"/>
                </a:solidFill>
              </a:rPr>
              <a:t>D1  D5</a:t>
            </a:r>
          </a:p>
        </p:txBody>
      </p:sp>
      <p:pic>
        <p:nvPicPr>
          <p:cNvPr id="30723" name="Picture 12" descr="C:\Users\yyue\Desktop\talks\graphics\topic_cover3.jpg"/>
          <p:cNvPicPr>
            <a:picLocks noChangeAspect="1" noChangeArrowheads="1"/>
          </p:cNvPicPr>
          <p:nvPr/>
        </p:nvPicPr>
        <p:blipFill>
          <a:blip r:embed="rId2" cstate="print"/>
          <a:srcRect/>
          <a:stretch>
            <a:fillRect/>
          </a:stretch>
        </p:blipFill>
        <p:spPr bwMode="auto">
          <a:xfrm>
            <a:off x="1257300" y="418405"/>
            <a:ext cx="6667500" cy="4064000"/>
          </a:xfrm>
          <a:prstGeom prst="rect">
            <a:avLst/>
          </a:prstGeom>
          <a:noFill/>
          <a:ln w="9525">
            <a:noFill/>
            <a:miter lim="800000"/>
            <a:headEnd/>
            <a:tailEnd/>
          </a:ln>
        </p:spPr>
      </p:pic>
      <p:pic>
        <p:nvPicPr>
          <p:cNvPr id="4" name="Picture 4" descr="C:\Users\yyue\Desktop\talks\graphics\check.png"/>
          <p:cNvPicPr>
            <a:picLocks noChangeAspect="1" noChangeArrowheads="1"/>
          </p:cNvPicPr>
          <p:nvPr/>
        </p:nvPicPr>
        <p:blipFill>
          <a:blip r:embed="rId3" cstate="print"/>
          <a:srcRect/>
          <a:stretch>
            <a:fillRect/>
          </a:stretch>
        </p:blipFill>
        <p:spPr bwMode="auto">
          <a:xfrm>
            <a:off x="4419600" y="1053405"/>
            <a:ext cx="609600" cy="485192"/>
          </a:xfrm>
          <a:prstGeom prst="rect">
            <a:avLst/>
          </a:prstGeom>
          <a:noFill/>
        </p:spPr>
      </p:pic>
    </p:spTree>
    <p:extLst>
      <p:ext uri="{BB962C8B-B14F-4D97-AF65-F5344CB8AC3E}">
        <p14:creationId xmlns:p14="http://schemas.microsoft.com/office/powerpoint/2010/main" val="93063033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533400" y="4634805"/>
            <a:ext cx="8153400" cy="1200328"/>
          </a:xfrm>
          <a:prstGeom prst="rect">
            <a:avLst/>
          </a:prstGeom>
          <a:noFill/>
          <a:ln w="9525">
            <a:noFill/>
            <a:miter lim="800000"/>
            <a:headEnd/>
            <a:tailEnd/>
          </a:ln>
        </p:spPr>
        <p:txBody>
          <a:bodyPr>
            <a:spAutoFit/>
          </a:bodyPr>
          <a:lstStyle/>
          <a:p>
            <a:pPr>
              <a:buFontTx/>
              <a:buChar char="•"/>
            </a:pPr>
            <a:r>
              <a:rPr lang="en-US" sz="2400" b="0" dirty="0"/>
              <a:t>Choose top 3 documents</a:t>
            </a:r>
          </a:p>
          <a:p>
            <a:pPr lvl="1">
              <a:buFontTx/>
              <a:buChar char="•"/>
            </a:pPr>
            <a:r>
              <a:rPr lang="en-US" sz="2400" b="0" dirty="0" smtClean="0"/>
              <a:t>Individual Relevance:			D3  D4  D1</a:t>
            </a:r>
          </a:p>
          <a:p>
            <a:pPr lvl="1">
              <a:buFontTx/>
              <a:buChar char="•"/>
            </a:pPr>
            <a:r>
              <a:rPr lang="en-US" sz="2400" dirty="0" smtClean="0">
                <a:solidFill>
                  <a:srgbClr val="800000"/>
                </a:solidFill>
              </a:rPr>
              <a:t>Greedy Coverage Solution:		D3  D1  D5</a:t>
            </a:r>
            <a:endParaRPr lang="en-US" sz="2400" dirty="0">
              <a:solidFill>
                <a:srgbClr val="800000"/>
              </a:solidFill>
            </a:endParaRPr>
          </a:p>
        </p:txBody>
      </p:sp>
      <p:pic>
        <p:nvPicPr>
          <p:cNvPr id="30723" name="Picture 12" descr="C:\Users\yyue\Desktop\talks\graphics\topic_cover3.jpg"/>
          <p:cNvPicPr>
            <a:picLocks noChangeAspect="1" noChangeArrowheads="1"/>
          </p:cNvPicPr>
          <p:nvPr/>
        </p:nvPicPr>
        <p:blipFill>
          <a:blip r:embed="rId2" cstate="print"/>
          <a:srcRect/>
          <a:stretch>
            <a:fillRect/>
          </a:stretch>
        </p:blipFill>
        <p:spPr bwMode="auto">
          <a:xfrm>
            <a:off x="1257300" y="418405"/>
            <a:ext cx="6667500" cy="4064000"/>
          </a:xfrm>
          <a:prstGeom prst="rect">
            <a:avLst/>
          </a:prstGeom>
          <a:noFill/>
          <a:ln w="9525">
            <a:noFill/>
            <a:miter lim="800000"/>
            <a:headEnd/>
            <a:tailEnd/>
          </a:ln>
        </p:spPr>
      </p:pic>
      <p:pic>
        <p:nvPicPr>
          <p:cNvPr id="4" name="Picture 4" descr="C:\Users\yyue\Desktop\talks\graphics\check.png"/>
          <p:cNvPicPr>
            <a:picLocks noChangeAspect="1" noChangeArrowheads="1"/>
          </p:cNvPicPr>
          <p:nvPr/>
        </p:nvPicPr>
        <p:blipFill>
          <a:blip r:embed="rId3" cstate="print"/>
          <a:srcRect/>
          <a:stretch>
            <a:fillRect/>
          </a:stretch>
        </p:blipFill>
        <p:spPr bwMode="auto">
          <a:xfrm>
            <a:off x="4419600" y="1053405"/>
            <a:ext cx="609600" cy="485192"/>
          </a:xfrm>
          <a:prstGeom prst="rect">
            <a:avLst/>
          </a:prstGeom>
          <a:noFill/>
        </p:spPr>
      </p:pic>
      <p:pic>
        <p:nvPicPr>
          <p:cNvPr id="5" name="Picture 4" descr="C:\Users\yyue\Desktop\talks\graphics\check.png"/>
          <p:cNvPicPr>
            <a:picLocks noChangeAspect="1" noChangeArrowheads="1"/>
          </p:cNvPicPr>
          <p:nvPr/>
        </p:nvPicPr>
        <p:blipFill>
          <a:blip r:embed="rId3" cstate="print"/>
          <a:srcRect/>
          <a:stretch>
            <a:fillRect/>
          </a:stretch>
        </p:blipFill>
        <p:spPr bwMode="auto">
          <a:xfrm>
            <a:off x="2057400" y="1510605"/>
            <a:ext cx="609600" cy="485192"/>
          </a:xfrm>
          <a:prstGeom prst="rect">
            <a:avLst/>
          </a:prstGeom>
          <a:noFill/>
        </p:spPr>
      </p:pic>
    </p:spTree>
    <p:extLst>
      <p:ext uri="{BB962C8B-B14F-4D97-AF65-F5344CB8AC3E}">
        <p14:creationId xmlns:p14="http://schemas.microsoft.com/office/powerpoint/2010/main" val="236057989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533400" y="4634805"/>
            <a:ext cx="8153400" cy="1200328"/>
          </a:xfrm>
          <a:prstGeom prst="rect">
            <a:avLst/>
          </a:prstGeom>
          <a:noFill/>
          <a:ln w="9525">
            <a:noFill/>
            <a:miter lim="800000"/>
            <a:headEnd/>
            <a:tailEnd/>
          </a:ln>
        </p:spPr>
        <p:txBody>
          <a:bodyPr>
            <a:spAutoFit/>
          </a:bodyPr>
          <a:lstStyle/>
          <a:p>
            <a:pPr>
              <a:buFontTx/>
              <a:buChar char="•"/>
            </a:pPr>
            <a:r>
              <a:rPr lang="en-US" sz="2400" b="0" dirty="0"/>
              <a:t>Choose top 3 documents</a:t>
            </a:r>
          </a:p>
          <a:p>
            <a:pPr lvl="1">
              <a:buFontTx/>
              <a:buChar char="•"/>
            </a:pPr>
            <a:r>
              <a:rPr lang="en-US" sz="2400" b="0" dirty="0" smtClean="0"/>
              <a:t>Individual Relevance:			D3  D4  D1</a:t>
            </a:r>
          </a:p>
          <a:p>
            <a:pPr lvl="1">
              <a:buFontTx/>
              <a:buChar char="•"/>
            </a:pPr>
            <a:r>
              <a:rPr lang="en-US" sz="2400" dirty="0" smtClean="0">
                <a:solidFill>
                  <a:srgbClr val="800000"/>
                </a:solidFill>
              </a:rPr>
              <a:t>Greedy Coverage Solution:		D3  D1  D5</a:t>
            </a:r>
            <a:endParaRPr lang="en-US" sz="2400" dirty="0">
              <a:solidFill>
                <a:srgbClr val="800000"/>
              </a:solidFill>
            </a:endParaRPr>
          </a:p>
        </p:txBody>
      </p:sp>
      <p:pic>
        <p:nvPicPr>
          <p:cNvPr id="30723" name="Picture 12" descr="C:\Users\yyue\Desktop\talks\graphics\topic_cover3.jpg"/>
          <p:cNvPicPr>
            <a:picLocks noChangeAspect="1" noChangeArrowheads="1"/>
          </p:cNvPicPr>
          <p:nvPr/>
        </p:nvPicPr>
        <p:blipFill>
          <a:blip r:embed="rId2" cstate="print"/>
          <a:srcRect/>
          <a:stretch>
            <a:fillRect/>
          </a:stretch>
        </p:blipFill>
        <p:spPr bwMode="auto">
          <a:xfrm>
            <a:off x="1257300" y="418405"/>
            <a:ext cx="6667500" cy="4064000"/>
          </a:xfrm>
          <a:prstGeom prst="rect">
            <a:avLst/>
          </a:prstGeom>
          <a:noFill/>
          <a:ln w="9525">
            <a:noFill/>
            <a:miter lim="800000"/>
            <a:headEnd/>
            <a:tailEnd/>
          </a:ln>
        </p:spPr>
      </p:pic>
      <p:pic>
        <p:nvPicPr>
          <p:cNvPr id="4" name="Picture 4" descr="C:\Users\yyue\Desktop\talks\graphics\check.png"/>
          <p:cNvPicPr>
            <a:picLocks noChangeAspect="1" noChangeArrowheads="1"/>
          </p:cNvPicPr>
          <p:nvPr/>
        </p:nvPicPr>
        <p:blipFill>
          <a:blip r:embed="rId3" cstate="print"/>
          <a:srcRect/>
          <a:stretch>
            <a:fillRect/>
          </a:stretch>
        </p:blipFill>
        <p:spPr bwMode="auto">
          <a:xfrm>
            <a:off x="4419600" y="1053405"/>
            <a:ext cx="609600" cy="485192"/>
          </a:xfrm>
          <a:prstGeom prst="rect">
            <a:avLst/>
          </a:prstGeom>
          <a:noFill/>
        </p:spPr>
      </p:pic>
      <p:pic>
        <p:nvPicPr>
          <p:cNvPr id="5" name="Picture 4" descr="C:\Users\yyue\Desktop\talks\graphics\check.png"/>
          <p:cNvPicPr>
            <a:picLocks noChangeAspect="1" noChangeArrowheads="1"/>
          </p:cNvPicPr>
          <p:nvPr/>
        </p:nvPicPr>
        <p:blipFill>
          <a:blip r:embed="rId3" cstate="print"/>
          <a:srcRect/>
          <a:stretch>
            <a:fillRect/>
          </a:stretch>
        </p:blipFill>
        <p:spPr bwMode="auto">
          <a:xfrm>
            <a:off x="2057400" y="1510605"/>
            <a:ext cx="609600" cy="485192"/>
          </a:xfrm>
          <a:prstGeom prst="rect">
            <a:avLst/>
          </a:prstGeom>
          <a:noFill/>
        </p:spPr>
      </p:pic>
      <p:pic>
        <p:nvPicPr>
          <p:cNvPr id="6" name="Picture 5" descr="C:\Users\yyue\Desktop\talks\graphics\check.png"/>
          <p:cNvPicPr>
            <a:picLocks noChangeAspect="1" noChangeArrowheads="1"/>
          </p:cNvPicPr>
          <p:nvPr/>
        </p:nvPicPr>
        <p:blipFill>
          <a:blip r:embed="rId3" cstate="print"/>
          <a:srcRect/>
          <a:stretch>
            <a:fillRect/>
          </a:stretch>
        </p:blipFill>
        <p:spPr bwMode="auto">
          <a:xfrm>
            <a:off x="5867400" y="609600"/>
            <a:ext cx="609600" cy="485192"/>
          </a:xfrm>
          <a:prstGeom prst="rect">
            <a:avLst/>
          </a:prstGeom>
          <a:noFill/>
        </p:spPr>
      </p:pic>
    </p:spTree>
    <p:extLst>
      <p:ext uri="{BB962C8B-B14F-4D97-AF65-F5344CB8AC3E}">
        <p14:creationId xmlns:p14="http://schemas.microsoft.com/office/powerpoint/2010/main" val="414054356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atin typeface="Arial" charset="0"/>
              </a:rPr>
              <a:t>Example</a:t>
            </a:r>
          </a:p>
        </p:txBody>
      </p:sp>
      <p:graphicFrame>
        <p:nvGraphicFramePr>
          <p:cNvPr id="140391" name="Group 103"/>
          <p:cNvGraphicFramePr>
            <a:graphicFrameLocks noGrp="1"/>
          </p:cNvGraphicFramePr>
          <p:nvPr>
            <p:ph sz="quarter" idx="2"/>
            <p:extLst>
              <p:ext uri="{D42A27DB-BD31-4B8C-83A1-F6EECF244321}">
                <p14:modId xmlns:p14="http://schemas.microsoft.com/office/powerpoint/2010/main" val="2849496846"/>
              </p:ext>
            </p:extLst>
          </p:nvPr>
        </p:nvGraphicFramePr>
        <p:xfrm>
          <a:off x="2133600" y="4876800"/>
          <a:ext cx="4406900" cy="1338263"/>
        </p:xfrm>
        <a:graphic>
          <a:graphicData uri="http://schemas.openxmlformats.org/drawingml/2006/table">
            <a:tbl>
              <a:tblPr/>
              <a:tblGrid>
                <a:gridCol w="881380"/>
                <a:gridCol w="881380"/>
                <a:gridCol w="881380"/>
                <a:gridCol w="881380"/>
                <a:gridCol w="881380"/>
              </a:tblGrid>
              <a:tr h="411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D1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D2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D3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Best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Iter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0000"/>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0000"/>
                          </a:solidFill>
                          <a:effectLst/>
                          <a:latin typeface="Arial" pitchFamily="34" charset="0"/>
                        </a:rPr>
                        <a:t>D1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Iter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09" name="Text Box 33"/>
          <p:cNvSpPr txBox="1">
            <a:spLocks noChangeArrowheads="1"/>
          </p:cNvSpPr>
          <p:nvPr/>
        </p:nvSpPr>
        <p:spPr bwMode="auto">
          <a:xfrm>
            <a:off x="3429000" y="4403725"/>
            <a:ext cx="2157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sz="2000"/>
              <a:t>Marginal Benefit</a:t>
            </a:r>
          </a:p>
        </p:txBody>
      </p:sp>
      <p:graphicFrame>
        <p:nvGraphicFramePr>
          <p:cNvPr id="140390" name="Group 102"/>
          <p:cNvGraphicFramePr>
            <a:graphicFrameLocks noGrp="1"/>
          </p:cNvGraphicFramePr>
          <p:nvPr>
            <p:ph sz="quarter" idx="3"/>
          </p:nvPr>
        </p:nvGraphicFramePr>
        <p:xfrm>
          <a:off x="685800" y="2076450"/>
          <a:ext cx="4495800" cy="1828800"/>
        </p:xfrm>
        <a:graphic>
          <a:graphicData uri="http://schemas.openxmlformats.org/drawingml/2006/table">
            <a:tbl>
              <a:tblPr/>
              <a:tblGrid>
                <a:gridCol w="749300"/>
                <a:gridCol w="749300"/>
                <a:gridCol w="749300"/>
                <a:gridCol w="749300"/>
                <a:gridCol w="749300"/>
                <a:gridCol w="749300"/>
              </a:tblGrid>
              <a:tr h="334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D1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D2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D3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0366" name="Group 78"/>
          <p:cNvGraphicFramePr>
            <a:graphicFrameLocks noGrp="1"/>
          </p:cNvGraphicFramePr>
          <p:nvPr/>
        </p:nvGraphicFramePr>
        <p:xfrm>
          <a:off x="6324600" y="1600200"/>
          <a:ext cx="1905000" cy="2682874"/>
        </p:xfrm>
        <a:graphic>
          <a:graphicData uri="http://schemas.openxmlformats.org/drawingml/2006/table">
            <a:tbl>
              <a:tblPr/>
              <a:tblGrid>
                <a:gridCol w="838200"/>
                <a:gridCol w="1066800"/>
              </a:tblGrid>
              <a:tr h="3963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Word</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Benefit</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V1</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1</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V2</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2</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V3</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3</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V4</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4</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V5</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5</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70" name="Text Box 101"/>
          <p:cNvSpPr txBox="1">
            <a:spLocks noChangeArrowheads="1"/>
          </p:cNvSpPr>
          <p:nvPr/>
        </p:nvSpPr>
        <p:spPr bwMode="auto">
          <a:xfrm>
            <a:off x="1619250" y="1614488"/>
            <a:ext cx="280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a:t>Document Word Counts</a:t>
            </a:r>
          </a:p>
        </p:txBody>
      </p:sp>
    </p:spTree>
    <p:extLst>
      <p:ext uri="{BB962C8B-B14F-4D97-AF65-F5344CB8AC3E}">
        <p14:creationId xmlns:p14="http://schemas.microsoft.com/office/powerpoint/2010/main" val="404814962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atin typeface="Arial" charset="0"/>
              </a:rPr>
              <a:t>Example</a:t>
            </a:r>
          </a:p>
        </p:txBody>
      </p:sp>
      <p:graphicFrame>
        <p:nvGraphicFramePr>
          <p:cNvPr id="142339" name="Group 3"/>
          <p:cNvGraphicFramePr>
            <a:graphicFrameLocks noGrp="1"/>
          </p:cNvGraphicFramePr>
          <p:nvPr>
            <p:ph sz="quarter" idx="2"/>
          </p:nvPr>
        </p:nvGraphicFramePr>
        <p:xfrm>
          <a:off x="2133600" y="4876800"/>
          <a:ext cx="4406900" cy="1338263"/>
        </p:xfrm>
        <a:graphic>
          <a:graphicData uri="http://schemas.openxmlformats.org/drawingml/2006/table">
            <a:tbl>
              <a:tblPr/>
              <a:tblGrid>
                <a:gridCol w="881380"/>
                <a:gridCol w="881380"/>
                <a:gridCol w="881380"/>
                <a:gridCol w="881380"/>
                <a:gridCol w="881380"/>
              </a:tblGrid>
              <a:tr h="411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D1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D2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D3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Best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Iter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D1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Iter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0000"/>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0000"/>
                          </a:solidFill>
                          <a:effectLst/>
                          <a:latin typeface="Arial" pitchFamily="34" charset="0"/>
                        </a:rPr>
                        <a:t>D3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33" name="Text Box 29"/>
          <p:cNvSpPr txBox="1">
            <a:spLocks noChangeArrowheads="1"/>
          </p:cNvSpPr>
          <p:nvPr/>
        </p:nvSpPr>
        <p:spPr bwMode="auto">
          <a:xfrm>
            <a:off x="3429000" y="4403725"/>
            <a:ext cx="2157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sz="2000"/>
              <a:t>Marginal Benefit</a:t>
            </a:r>
          </a:p>
        </p:txBody>
      </p:sp>
      <p:graphicFrame>
        <p:nvGraphicFramePr>
          <p:cNvPr id="142366" name="Group 30"/>
          <p:cNvGraphicFramePr>
            <a:graphicFrameLocks noGrp="1"/>
          </p:cNvGraphicFramePr>
          <p:nvPr>
            <p:ph sz="quarter" idx="3"/>
          </p:nvPr>
        </p:nvGraphicFramePr>
        <p:xfrm>
          <a:off x="685800" y="2076450"/>
          <a:ext cx="4495800" cy="1828800"/>
        </p:xfrm>
        <a:graphic>
          <a:graphicData uri="http://schemas.openxmlformats.org/drawingml/2006/table">
            <a:tbl>
              <a:tblPr/>
              <a:tblGrid>
                <a:gridCol w="749300"/>
                <a:gridCol w="749300"/>
                <a:gridCol w="749300"/>
                <a:gridCol w="749300"/>
                <a:gridCol w="749300"/>
                <a:gridCol w="749300"/>
              </a:tblGrid>
              <a:tr h="334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V5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D1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D2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D3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0000"/>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0000"/>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8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2403" name="Group 67"/>
          <p:cNvGraphicFramePr>
            <a:graphicFrameLocks noGrp="1"/>
          </p:cNvGraphicFramePr>
          <p:nvPr/>
        </p:nvGraphicFramePr>
        <p:xfrm>
          <a:off x="6324600" y="1600200"/>
          <a:ext cx="1905000" cy="2682874"/>
        </p:xfrm>
        <a:graphic>
          <a:graphicData uri="http://schemas.openxmlformats.org/drawingml/2006/table">
            <a:tbl>
              <a:tblPr/>
              <a:tblGrid>
                <a:gridCol w="838200"/>
                <a:gridCol w="1066800"/>
              </a:tblGrid>
              <a:tr h="3963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Word</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Benefit</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V1</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1</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V2</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2</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V3</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3</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V4</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4</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V5</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5</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94" name="Text Box 90"/>
          <p:cNvSpPr txBox="1">
            <a:spLocks noChangeArrowheads="1"/>
          </p:cNvSpPr>
          <p:nvPr/>
        </p:nvSpPr>
        <p:spPr bwMode="auto">
          <a:xfrm>
            <a:off x="1619250" y="1614488"/>
            <a:ext cx="280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a:t>Document Word Counts</a:t>
            </a:r>
          </a:p>
        </p:txBody>
      </p:sp>
    </p:spTree>
    <p:extLst>
      <p:ext uri="{BB962C8B-B14F-4D97-AF65-F5344CB8AC3E}">
        <p14:creationId xmlns:p14="http://schemas.microsoft.com/office/powerpoint/2010/main" val="257843407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atin typeface="Arial" charset="0"/>
              </a:rPr>
              <a:t>Prior Work</a:t>
            </a:r>
          </a:p>
        </p:txBody>
      </p:sp>
      <p:sp>
        <p:nvSpPr>
          <p:cNvPr id="23555" name="Rectangle 3"/>
          <p:cNvSpPr>
            <a:spLocks noGrp="1" noChangeArrowheads="1"/>
          </p:cNvSpPr>
          <p:nvPr>
            <p:ph type="body" idx="1"/>
          </p:nvPr>
        </p:nvSpPr>
        <p:spPr/>
        <p:txBody>
          <a:bodyPr/>
          <a:lstStyle/>
          <a:p>
            <a:pPr>
              <a:lnSpc>
                <a:spcPct val="90000"/>
              </a:lnSpc>
            </a:pPr>
            <a:r>
              <a:rPr lang="en-US">
                <a:latin typeface="Arial" charset="0"/>
              </a:rPr>
              <a:t>Essential Pages </a:t>
            </a:r>
            <a:r>
              <a:rPr lang="en-US" sz="2000">
                <a:latin typeface="Arial" charset="0"/>
              </a:rPr>
              <a:t>[Swaminathan et al., 2008]</a:t>
            </a:r>
            <a:endParaRPr lang="en-US" sz="2800">
              <a:latin typeface="Arial" charset="0"/>
            </a:endParaRPr>
          </a:p>
          <a:p>
            <a:pPr lvl="1">
              <a:lnSpc>
                <a:spcPct val="90000"/>
              </a:lnSpc>
            </a:pPr>
            <a:r>
              <a:rPr lang="en-US" sz="2200">
                <a:latin typeface="Arial" charset="0"/>
              </a:rPr>
              <a:t>Uses fixed function of word benefit</a:t>
            </a:r>
          </a:p>
          <a:p>
            <a:pPr lvl="1">
              <a:lnSpc>
                <a:spcPct val="90000"/>
              </a:lnSpc>
            </a:pPr>
            <a:r>
              <a:rPr lang="en-US" sz="2200">
                <a:latin typeface="Arial" charset="0"/>
              </a:rPr>
              <a:t>Depends on word frequency in candidate set</a:t>
            </a:r>
          </a:p>
          <a:p>
            <a:pPr lvl="1">
              <a:lnSpc>
                <a:spcPct val="90000"/>
              </a:lnSpc>
            </a:pPr>
            <a:endParaRPr lang="en-US" sz="2200">
              <a:latin typeface="Arial" charset="0"/>
            </a:endParaRPr>
          </a:p>
          <a:p>
            <a:pPr lvl="1">
              <a:lnSpc>
                <a:spcPct val="90000"/>
              </a:lnSpc>
            </a:pPr>
            <a:r>
              <a:rPr lang="en-US" sz="2200">
                <a:latin typeface="Arial" charset="0"/>
              </a:rPr>
              <a:t>                                         - Local version of TF-IDF</a:t>
            </a:r>
          </a:p>
          <a:p>
            <a:pPr lvl="1">
              <a:lnSpc>
                <a:spcPct val="90000"/>
              </a:lnSpc>
            </a:pPr>
            <a:endParaRPr lang="en-US" sz="1600">
              <a:latin typeface="Arial" charset="0"/>
            </a:endParaRPr>
          </a:p>
          <a:p>
            <a:pPr lvl="1">
              <a:lnSpc>
                <a:spcPct val="90000"/>
              </a:lnSpc>
            </a:pPr>
            <a:r>
              <a:rPr lang="en-US" sz="2200">
                <a:latin typeface="Arial" charset="0"/>
              </a:rPr>
              <a:t>                                         - Frequent words low weight</a:t>
            </a:r>
          </a:p>
          <a:p>
            <a:pPr lvl="1">
              <a:lnSpc>
                <a:spcPct val="90000"/>
              </a:lnSpc>
            </a:pPr>
            <a:r>
              <a:rPr lang="en-US" sz="2200">
                <a:latin typeface="Arial" charset="0"/>
              </a:rPr>
              <a:t>                                           (not important for diversity)</a:t>
            </a:r>
          </a:p>
          <a:p>
            <a:pPr lvl="1">
              <a:lnSpc>
                <a:spcPct val="90000"/>
              </a:lnSpc>
            </a:pPr>
            <a:endParaRPr lang="en-US" sz="1600">
              <a:latin typeface="Arial" charset="0"/>
            </a:endParaRPr>
          </a:p>
          <a:p>
            <a:pPr lvl="1">
              <a:lnSpc>
                <a:spcPct val="90000"/>
              </a:lnSpc>
            </a:pPr>
            <a:r>
              <a:rPr lang="en-US" sz="2200">
                <a:latin typeface="Arial" charset="0"/>
              </a:rPr>
              <a:t>                                         - Rare words low weight</a:t>
            </a:r>
          </a:p>
          <a:p>
            <a:pPr lvl="1">
              <a:lnSpc>
                <a:spcPct val="90000"/>
              </a:lnSpc>
            </a:pPr>
            <a:r>
              <a:rPr lang="en-US" sz="2200">
                <a:latin typeface="Arial" charset="0"/>
              </a:rPr>
              <a:t>                                           (not representative)</a:t>
            </a:r>
          </a:p>
          <a:p>
            <a:pPr lvl="1">
              <a:lnSpc>
                <a:spcPct val="90000"/>
              </a:lnSpc>
            </a:pPr>
            <a:endParaRPr lang="en-US" sz="1400">
              <a:latin typeface="Arial" charset="0"/>
            </a:endParaRPr>
          </a:p>
          <a:p>
            <a:pPr lvl="2">
              <a:lnSpc>
                <a:spcPct val="90000"/>
              </a:lnSpc>
            </a:pPr>
            <a:endParaRPr lang="en-US" sz="1000">
              <a:latin typeface="Arial" charset="0"/>
            </a:endParaRPr>
          </a:p>
          <a:p>
            <a:pPr lvl="1">
              <a:lnSpc>
                <a:spcPct val="90000"/>
              </a:lnSpc>
            </a:pPr>
            <a:endParaRPr lang="en-US" sz="2400">
              <a:latin typeface="Arial" charset="0"/>
            </a:endParaRPr>
          </a:p>
        </p:txBody>
      </p:sp>
      <p:pic>
        <p:nvPicPr>
          <p:cNvPr id="23556" name="Picture 4" descr="C:\Users\yyue\Desktop\talks\graphics\relative_word_import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71800"/>
            <a:ext cx="365760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1639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800">
                <a:latin typeface="Arial" charset="0"/>
              </a:rPr>
              <a:t>Examples of Complex Output Spaces</a:t>
            </a:r>
          </a:p>
        </p:txBody>
      </p:sp>
      <p:sp>
        <p:nvSpPr>
          <p:cNvPr id="35843" name="Rectangle 3"/>
          <p:cNvSpPr>
            <a:spLocks noGrp="1" noChangeArrowheads="1"/>
          </p:cNvSpPr>
          <p:nvPr>
            <p:ph type="body" idx="1"/>
          </p:nvPr>
        </p:nvSpPr>
        <p:spPr/>
        <p:txBody>
          <a:bodyPr/>
          <a:lstStyle/>
          <a:p>
            <a:r>
              <a:rPr lang="en-US" sz="2800">
                <a:latin typeface="Arial" charset="0"/>
              </a:rPr>
              <a:t>Information Retrieval</a:t>
            </a:r>
          </a:p>
          <a:p>
            <a:pPr lvl="1"/>
            <a:r>
              <a:rPr lang="en-US" sz="2200">
                <a:latin typeface="Arial" charset="0"/>
              </a:rPr>
              <a:t>Given a query x, predict a ranking </a:t>
            </a:r>
            <a:r>
              <a:rPr lang="en-US" sz="2200" i="1">
                <a:latin typeface="Arial" charset="0"/>
              </a:rPr>
              <a:t>y</a:t>
            </a:r>
            <a:r>
              <a:rPr lang="en-US" sz="2200">
                <a:latin typeface="Arial" charset="0"/>
              </a:rPr>
              <a:t>.</a:t>
            </a:r>
          </a:p>
          <a:p>
            <a:pPr lvl="1"/>
            <a:r>
              <a:rPr lang="en-US" sz="2200">
                <a:latin typeface="Arial" charset="0"/>
              </a:rPr>
              <a:t>Dependencies between results (e.g. avoid redundant hits)</a:t>
            </a:r>
          </a:p>
          <a:p>
            <a:pPr lvl="1"/>
            <a:r>
              <a:rPr lang="en-US" sz="2200">
                <a:latin typeface="Arial" charset="0"/>
              </a:rPr>
              <a:t>Loss function over rankings (e.g. Average Precision)</a:t>
            </a:r>
          </a:p>
        </p:txBody>
      </p:sp>
      <p:sp>
        <p:nvSpPr>
          <p:cNvPr id="35844" name="Rectangle 5"/>
          <p:cNvSpPr>
            <a:spLocks noChangeArrowheads="1"/>
          </p:cNvSpPr>
          <p:nvPr/>
        </p:nvSpPr>
        <p:spPr bwMode="auto">
          <a:xfrm>
            <a:off x="977900" y="3606800"/>
            <a:ext cx="1412875" cy="627063"/>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5845" name="Text Box 6"/>
          <p:cNvSpPr txBox="1">
            <a:spLocks noChangeArrowheads="1"/>
          </p:cNvSpPr>
          <p:nvPr/>
        </p:nvSpPr>
        <p:spPr bwMode="auto">
          <a:xfrm>
            <a:off x="1435100" y="3732213"/>
            <a:ext cx="735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sz="2000"/>
              <a:t>SVM</a:t>
            </a:r>
          </a:p>
        </p:txBody>
      </p:sp>
      <p:sp>
        <p:nvSpPr>
          <p:cNvPr id="35846" name="Text Box 7"/>
          <p:cNvSpPr txBox="1">
            <a:spLocks noChangeArrowheads="1"/>
          </p:cNvSpPr>
          <p:nvPr/>
        </p:nvSpPr>
        <p:spPr bwMode="auto">
          <a:xfrm>
            <a:off x="977900" y="353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a:t>x</a:t>
            </a:r>
          </a:p>
        </p:txBody>
      </p:sp>
      <p:sp>
        <p:nvSpPr>
          <p:cNvPr id="35847" name="Rectangle 8"/>
          <p:cNvSpPr>
            <a:spLocks noChangeArrowheads="1"/>
          </p:cNvSpPr>
          <p:nvPr/>
        </p:nvSpPr>
        <p:spPr bwMode="auto">
          <a:xfrm>
            <a:off x="977900" y="3606800"/>
            <a:ext cx="304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8" name="Rectangle 10"/>
          <p:cNvSpPr>
            <a:spLocks noChangeArrowheads="1"/>
          </p:cNvSpPr>
          <p:nvPr/>
        </p:nvSpPr>
        <p:spPr bwMode="auto">
          <a:xfrm>
            <a:off x="3508375" y="3576638"/>
            <a:ext cx="5186363" cy="29083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5849" name="Text Box 11"/>
          <p:cNvSpPr txBox="1">
            <a:spLocks noChangeArrowheads="1"/>
          </p:cNvSpPr>
          <p:nvPr/>
        </p:nvSpPr>
        <p:spPr bwMode="auto">
          <a:xfrm>
            <a:off x="3814763" y="3567113"/>
            <a:ext cx="47783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buFontTx/>
              <a:buAutoNum type="arabicPeriod"/>
            </a:pPr>
            <a:r>
              <a:rPr lang="en-US"/>
              <a:t>Kernel-Machines</a:t>
            </a:r>
          </a:p>
          <a:p>
            <a:pPr eaLnBrk="1" hangingPunct="1">
              <a:buFontTx/>
              <a:buAutoNum type="arabicPeriod"/>
            </a:pPr>
            <a:r>
              <a:rPr lang="en-US"/>
              <a:t>SVM-Light</a:t>
            </a:r>
          </a:p>
          <a:p>
            <a:pPr eaLnBrk="1" hangingPunct="1">
              <a:buFontTx/>
              <a:buAutoNum type="arabicPeriod"/>
            </a:pPr>
            <a:r>
              <a:rPr lang="en-US"/>
              <a:t>Learning with Kernels</a:t>
            </a:r>
          </a:p>
          <a:p>
            <a:pPr eaLnBrk="1" hangingPunct="1">
              <a:buFontTx/>
              <a:buAutoNum type="arabicPeriod"/>
            </a:pPr>
            <a:r>
              <a:rPr lang="en-US"/>
              <a:t>SV Meppen Fan Club</a:t>
            </a:r>
          </a:p>
          <a:p>
            <a:pPr eaLnBrk="1" hangingPunct="1">
              <a:buFontTx/>
              <a:buAutoNum type="arabicPeriod"/>
            </a:pPr>
            <a:r>
              <a:rPr lang="en-US"/>
              <a:t>Service Master &amp; Co.</a:t>
            </a:r>
          </a:p>
          <a:p>
            <a:pPr eaLnBrk="1" hangingPunct="1">
              <a:buFontTx/>
              <a:buAutoNum type="arabicPeriod"/>
            </a:pPr>
            <a:r>
              <a:rPr lang="en-US"/>
              <a:t>School of Volunteer Management</a:t>
            </a:r>
          </a:p>
          <a:p>
            <a:pPr eaLnBrk="1" hangingPunct="1">
              <a:buFontTx/>
              <a:buAutoNum type="arabicPeriod"/>
            </a:pPr>
            <a:r>
              <a:rPr lang="en-US"/>
              <a:t>SV Mattersburg Online</a:t>
            </a:r>
          </a:p>
          <a:p>
            <a:pPr eaLnBrk="1" hangingPunct="1"/>
            <a:r>
              <a:rPr lang="en-US"/>
              <a:t>…</a:t>
            </a:r>
          </a:p>
        </p:txBody>
      </p:sp>
      <p:sp>
        <p:nvSpPr>
          <p:cNvPr id="35850" name="Text Box 12"/>
          <p:cNvSpPr txBox="1">
            <a:spLocks noChangeArrowheads="1"/>
          </p:cNvSpPr>
          <p:nvPr/>
        </p:nvSpPr>
        <p:spPr bwMode="auto">
          <a:xfrm>
            <a:off x="3508375" y="35004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a:t>y</a:t>
            </a:r>
          </a:p>
        </p:txBody>
      </p:sp>
      <p:sp>
        <p:nvSpPr>
          <p:cNvPr id="35851" name="Rectangle 13"/>
          <p:cNvSpPr>
            <a:spLocks noChangeArrowheads="1"/>
          </p:cNvSpPr>
          <p:nvPr/>
        </p:nvSpPr>
        <p:spPr bwMode="auto">
          <a:xfrm>
            <a:off x="3508375" y="3576638"/>
            <a:ext cx="304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2" name="Line 14"/>
          <p:cNvSpPr>
            <a:spLocks noChangeShapeType="1"/>
          </p:cNvSpPr>
          <p:nvPr/>
        </p:nvSpPr>
        <p:spPr bwMode="auto">
          <a:xfrm rot="16200000" flipH="1">
            <a:off x="2946401" y="3424237"/>
            <a:ext cx="0" cy="9429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89110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r>
              <a:rPr lang="en-US" dirty="0" smtClean="0">
                <a:latin typeface="Arial" charset="0"/>
              </a:rPr>
              <a:t>Joint Feature Map</a:t>
            </a:r>
            <a:endParaRPr lang="en-US" dirty="0">
              <a:latin typeface="Arial" charset="0"/>
            </a:endParaRPr>
          </a:p>
        </p:txBody>
      </p:sp>
      <p:sp>
        <p:nvSpPr>
          <p:cNvPr id="21509" name="Rectangle 3"/>
          <p:cNvSpPr>
            <a:spLocks noGrp="1" noChangeArrowheads="1"/>
          </p:cNvSpPr>
          <p:nvPr>
            <p:ph type="body" sz="half" idx="1"/>
          </p:nvPr>
        </p:nvSpPr>
        <p:spPr>
          <a:xfrm>
            <a:off x="457200" y="1600200"/>
            <a:ext cx="8229600" cy="4525963"/>
          </a:xfrm>
        </p:spPr>
        <p:txBody>
          <a:bodyPr/>
          <a:lstStyle/>
          <a:p>
            <a:r>
              <a:rPr lang="en-US" sz="2400" b="1" dirty="0">
                <a:latin typeface="Arial" charset="0"/>
              </a:rPr>
              <a:t>x </a:t>
            </a:r>
            <a:r>
              <a:rPr lang="en-US" sz="2400" dirty="0">
                <a:latin typeface="Arial" charset="0"/>
              </a:rPr>
              <a:t>= (</a:t>
            </a:r>
            <a:r>
              <a:rPr lang="en-US" sz="2400" i="1" dirty="0">
                <a:latin typeface="Arial" charset="0"/>
              </a:rPr>
              <a:t>x</a:t>
            </a:r>
            <a:r>
              <a:rPr lang="en-US" sz="2400" i="1" baseline="-25000" dirty="0">
                <a:latin typeface="Arial" charset="0"/>
              </a:rPr>
              <a:t>1</a:t>
            </a:r>
            <a:r>
              <a:rPr lang="en-US" sz="2400" i="1" dirty="0">
                <a:latin typeface="Arial" charset="0"/>
              </a:rPr>
              <a:t>,x</a:t>
            </a:r>
            <a:r>
              <a:rPr lang="en-US" sz="2400" i="1" baseline="-25000" dirty="0">
                <a:latin typeface="Arial" charset="0"/>
              </a:rPr>
              <a:t>2</a:t>
            </a:r>
            <a:r>
              <a:rPr lang="en-US" sz="2400" i="1" dirty="0">
                <a:latin typeface="Arial" charset="0"/>
              </a:rPr>
              <a:t>,…,</a:t>
            </a:r>
            <a:r>
              <a:rPr lang="en-US" sz="2400" i="1" dirty="0" err="1">
                <a:latin typeface="Arial" charset="0"/>
              </a:rPr>
              <a:t>x</a:t>
            </a:r>
            <a:r>
              <a:rPr lang="en-US" sz="2400" i="1" baseline="-25000" dirty="0" err="1">
                <a:latin typeface="Arial" charset="0"/>
              </a:rPr>
              <a:t>n</a:t>
            </a:r>
            <a:r>
              <a:rPr lang="en-US" sz="2400" dirty="0">
                <a:latin typeface="Arial" charset="0"/>
              </a:rPr>
              <a:t>) - candidate documents </a:t>
            </a:r>
          </a:p>
          <a:p>
            <a:r>
              <a:rPr lang="en-US" sz="2400" b="1" dirty="0">
                <a:latin typeface="Arial" charset="0"/>
              </a:rPr>
              <a:t>y</a:t>
            </a:r>
            <a:r>
              <a:rPr lang="en-US" sz="2400" dirty="0">
                <a:latin typeface="Arial" charset="0"/>
              </a:rPr>
              <a:t> – subset of </a:t>
            </a:r>
            <a:r>
              <a:rPr lang="en-US" sz="2400" b="1" dirty="0">
                <a:latin typeface="Arial" charset="0"/>
              </a:rPr>
              <a:t>x</a:t>
            </a:r>
            <a:r>
              <a:rPr lang="en-US" sz="2400" dirty="0">
                <a:latin typeface="Arial" charset="0"/>
              </a:rPr>
              <a:t> </a:t>
            </a:r>
          </a:p>
          <a:p>
            <a:r>
              <a:rPr lang="en-US" sz="2400" i="1" dirty="0">
                <a:latin typeface="Arial" charset="0"/>
              </a:rPr>
              <a:t>V</a:t>
            </a:r>
            <a:r>
              <a:rPr lang="en-US" sz="2400" dirty="0">
                <a:latin typeface="Arial" charset="0"/>
              </a:rPr>
              <a:t>(</a:t>
            </a:r>
            <a:r>
              <a:rPr lang="en-US" sz="2400" b="1" dirty="0">
                <a:latin typeface="Arial" charset="0"/>
              </a:rPr>
              <a:t>y</a:t>
            </a:r>
            <a:r>
              <a:rPr lang="en-US" sz="2400" dirty="0">
                <a:latin typeface="Arial" charset="0"/>
              </a:rPr>
              <a:t>) – union of words from documents in </a:t>
            </a:r>
            <a:r>
              <a:rPr lang="en-US" sz="2400" b="1" dirty="0">
                <a:latin typeface="Arial" charset="0"/>
              </a:rPr>
              <a:t>y</a:t>
            </a:r>
            <a:r>
              <a:rPr lang="en-US" sz="2400" dirty="0">
                <a:latin typeface="Arial" charset="0"/>
              </a:rPr>
              <a:t>.</a:t>
            </a:r>
          </a:p>
          <a:p>
            <a:endParaRPr lang="en-US" sz="2000" dirty="0">
              <a:latin typeface="Arial" charset="0"/>
            </a:endParaRPr>
          </a:p>
          <a:p>
            <a:r>
              <a:rPr lang="en-US" sz="2400" dirty="0" smtClean="0">
                <a:latin typeface="Arial" charset="0"/>
              </a:rPr>
              <a:t>Joint feature map</a:t>
            </a:r>
            <a:r>
              <a:rPr lang="en-US" sz="2400" b="1" dirty="0" smtClean="0">
                <a:latin typeface="Arial" charset="0"/>
              </a:rPr>
              <a:t>:</a:t>
            </a:r>
            <a:endParaRPr lang="en-US" sz="2400" dirty="0">
              <a:latin typeface="Arial" charset="0"/>
            </a:endParaRPr>
          </a:p>
          <a:p>
            <a:endParaRPr lang="en-US" sz="3000" dirty="0">
              <a:latin typeface="Arial" charset="0"/>
            </a:endParaRPr>
          </a:p>
          <a:p>
            <a:r>
              <a:rPr lang="en-US" sz="2400" dirty="0">
                <a:latin typeface="Arial" charset="0"/>
              </a:rPr>
              <a:t> </a:t>
            </a:r>
            <a:r>
              <a:rPr lang="en-US" sz="2400" i="1" dirty="0">
                <a:latin typeface="Symbol" charset="0"/>
                <a:sym typeface="Symbol" charset="0"/>
              </a:rPr>
              <a:t></a:t>
            </a:r>
            <a:r>
              <a:rPr lang="en-US" sz="2400" dirty="0">
                <a:latin typeface="Arial" charset="0"/>
                <a:sym typeface="Symbol" charset="0"/>
              </a:rPr>
              <a:t>(</a:t>
            </a:r>
            <a:r>
              <a:rPr lang="en-US" sz="2400" i="1" dirty="0" err="1">
                <a:latin typeface="Arial" charset="0"/>
                <a:sym typeface="Symbol" charset="0"/>
              </a:rPr>
              <a:t>v</a:t>
            </a:r>
            <a:r>
              <a:rPr lang="en-US" sz="2400" dirty="0" err="1">
                <a:latin typeface="Arial" charset="0"/>
                <a:sym typeface="Symbol" charset="0"/>
              </a:rPr>
              <a:t>,</a:t>
            </a:r>
            <a:r>
              <a:rPr lang="en-US" sz="2400" b="1" dirty="0" err="1">
                <a:latin typeface="Arial" charset="0"/>
                <a:sym typeface="Symbol" charset="0"/>
              </a:rPr>
              <a:t>x</a:t>
            </a:r>
            <a:r>
              <a:rPr lang="en-US" sz="2400" dirty="0">
                <a:latin typeface="Arial" charset="0"/>
                <a:sym typeface="Symbol" charset="0"/>
              </a:rPr>
              <a:t>) – frequency features </a:t>
            </a:r>
            <a:r>
              <a:rPr lang="en-US" sz="2000" dirty="0">
                <a:latin typeface="Arial" charset="0"/>
                <a:sym typeface="Symbol" charset="0"/>
              </a:rPr>
              <a:t>(e.g., </a:t>
            </a:r>
            <a:r>
              <a:rPr lang="en-US" sz="2000" dirty="0" smtClean="0">
                <a:latin typeface="Arial" charset="0"/>
                <a:sym typeface="Symbol" charset="0"/>
              </a:rPr>
              <a:t>&gt;10</a:t>
            </a:r>
            <a:r>
              <a:rPr lang="en-US" sz="2000" dirty="0">
                <a:latin typeface="Arial" charset="0"/>
                <a:sym typeface="Symbol" charset="0"/>
              </a:rPr>
              <a:t>%, </a:t>
            </a:r>
            <a:r>
              <a:rPr lang="en-US" sz="2000" dirty="0" smtClean="0">
                <a:latin typeface="Arial" charset="0"/>
                <a:sym typeface="Symbol" charset="0"/>
              </a:rPr>
              <a:t>&gt;20</a:t>
            </a:r>
            <a:r>
              <a:rPr lang="en-US" sz="2000" dirty="0">
                <a:latin typeface="Arial" charset="0"/>
                <a:sym typeface="Symbol" charset="0"/>
              </a:rPr>
              <a:t>%, </a:t>
            </a:r>
            <a:r>
              <a:rPr lang="en-US" sz="2000" dirty="0" err="1">
                <a:latin typeface="Arial" charset="0"/>
                <a:sym typeface="Symbol" charset="0"/>
              </a:rPr>
              <a:t>etc</a:t>
            </a:r>
            <a:r>
              <a:rPr lang="en-US" sz="2000" dirty="0">
                <a:latin typeface="Arial" charset="0"/>
                <a:sym typeface="Symbol" charset="0"/>
              </a:rPr>
              <a:t>).</a:t>
            </a:r>
          </a:p>
          <a:p>
            <a:r>
              <a:rPr lang="en-US" sz="2400" dirty="0">
                <a:latin typeface="Arial" charset="0"/>
                <a:sym typeface="Symbol" charset="0"/>
              </a:rPr>
              <a:t>Benefit of covering word </a:t>
            </a:r>
            <a:r>
              <a:rPr lang="en-US" sz="2400" i="1" dirty="0">
                <a:latin typeface="Arial" charset="0"/>
                <a:sym typeface="Symbol" charset="0"/>
              </a:rPr>
              <a:t>v</a:t>
            </a:r>
            <a:r>
              <a:rPr lang="en-US" sz="2400" dirty="0">
                <a:latin typeface="Arial" charset="0"/>
                <a:sym typeface="Symbol" charset="0"/>
              </a:rPr>
              <a:t> is then</a:t>
            </a:r>
            <a:r>
              <a:rPr lang="en-US" sz="2400" dirty="0">
                <a:latin typeface="Arial" charset="0"/>
              </a:rPr>
              <a:t> </a:t>
            </a:r>
            <a:r>
              <a:rPr lang="en-US" sz="2400" i="1" dirty="0" err="1">
                <a:latin typeface="Arial" charset="0"/>
              </a:rPr>
              <a:t>w</a:t>
            </a:r>
            <a:r>
              <a:rPr lang="en-US" sz="2400" i="1" baseline="30000" dirty="0" err="1">
                <a:latin typeface="Arial" charset="0"/>
              </a:rPr>
              <a:t>T</a:t>
            </a:r>
            <a:r>
              <a:rPr lang="en-US" sz="2400" i="1" dirty="0">
                <a:latin typeface="Symbol" charset="0"/>
                <a:sym typeface="Symbol" charset="0"/>
              </a:rPr>
              <a:t></a:t>
            </a:r>
            <a:r>
              <a:rPr lang="en-US" sz="2400" dirty="0">
                <a:latin typeface="Arial" charset="0"/>
                <a:sym typeface="Symbol" charset="0"/>
              </a:rPr>
              <a:t>(</a:t>
            </a:r>
            <a:r>
              <a:rPr lang="en-US" sz="2400" i="1" dirty="0" err="1">
                <a:latin typeface="Arial" charset="0"/>
                <a:sym typeface="Symbol" charset="0"/>
              </a:rPr>
              <a:t>v</a:t>
            </a:r>
            <a:r>
              <a:rPr lang="en-US" sz="2400" dirty="0" err="1">
                <a:latin typeface="Arial" charset="0"/>
                <a:sym typeface="Symbol" charset="0"/>
              </a:rPr>
              <a:t>,</a:t>
            </a:r>
            <a:r>
              <a:rPr lang="en-US" sz="2400" b="1" dirty="0" err="1">
                <a:latin typeface="Arial" charset="0"/>
                <a:sym typeface="Symbol" charset="0"/>
              </a:rPr>
              <a:t>x</a:t>
            </a:r>
            <a:r>
              <a:rPr lang="en-US" sz="2400" dirty="0">
                <a:latin typeface="Arial" charset="0"/>
                <a:sym typeface="Symbol" charset="0"/>
              </a:rPr>
              <a:t>) </a:t>
            </a:r>
          </a:p>
          <a:p>
            <a:endParaRPr lang="en-US" sz="500" dirty="0">
              <a:latin typeface="Arial" charset="0"/>
              <a:sym typeface="Symbol" charset="0"/>
            </a:endParaRPr>
          </a:p>
        </p:txBody>
      </p:sp>
      <p:graphicFrame>
        <p:nvGraphicFramePr>
          <p:cNvPr id="21506" name="Object 4"/>
          <p:cNvGraphicFramePr>
            <a:graphicFrameLocks noChangeAspect="1"/>
          </p:cNvGraphicFramePr>
          <p:nvPr>
            <p:ph sz="quarter" idx="2"/>
            <p:extLst>
              <p:ext uri="{D42A27DB-BD31-4B8C-83A1-F6EECF244321}">
                <p14:modId xmlns:p14="http://schemas.microsoft.com/office/powerpoint/2010/main" val="2959392703"/>
              </p:ext>
            </p:extLst>
          </p:nvPr>
        </p:nvGraphicFramePr>
        <p:xfrm>
          <a:off x="3810000" y="3206750"/>
          <a:ext cx="4147058" cy="908050"/>
        </p:xfrm>
        <a:graphic>
          <a:graphicData uri="http://schemas.openxmlformats.org/presentationml/2006/ole">
            <mc:AlternateContent xmlns:mc="http://schemas.openxmlformats.org/markup-compatibility/2006">
              <mc:Choice xmlns:v="urn:schemas-microsoft-com:vml" Requires="v">
                <p:oleObj spid="_x0000_s103605" name="Equation" r:id="rId3" imgW="1625400" imgH="355320" progId="Equation.3">
                  <p:embed/>
                </p:oleObj>
              </mc:Choice>
              <mc:Fallback>
                <p:oleObj name="Equation" r:id="rId3" imgW="1625400" imgH="355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06750"/>
                        <a:ext cx="4147058" cy="908050"/>
                      </a:xfrm>
                      <a:prstGeom prst="rect">
                        <a:avLst/>
                      </a:prstGeom>
                      <a:noFill/>
                      <a:ln>
                        <a:noFill/>
                      </a:ln>
                      <a:effectLst/>
                    </p:spPr>
                  </p:pic>
                </p:oleObj>
              </mc:Fallback>
            </mc:AlternateContent>
          </a:graphicData>
        </a:graphic>
      </p:graphicFrame>
      <p:graphicFrame>
        <p:nvGraphicFramePr>
          <p:cNvPr id="21507" name="Object 5"/>
          <p:cNvGraphicFramePr>
            <a:graphicFrameLocks noChangeAspect="1"/>
          </p:cNvGraphicFramePr>
          <p:nvPr>
            <p:ph sz="quarter" idx="3"/>
            <p:extLst>
              <p:ext uri="{D42A27DB-BD31-4B8C-83A1-F6EECF244321}">
                <p14:modId xmlns:p14="http://schemas.microsoft.com/office/powerpoint/2010/main" val="2177161687"/>
              </p:ext>
            </p:extLst>
          </p:nvPr>
        </p:nvGraphicFramePr>
        <p:xfrm>
          <a:off x="2590800" y="5334000"/>
          <a:ext cx="3810000" cy="722730"/>
        </p:xfrm>
        <a:graphic>
          <a:graphicData uri="http://schemas.openxmlformats.org/presentationml/2006/ole">
            <mc:AlternateContent xmlns:mc="http://schemas.openxmlformats.org/markup-compatibility/2006">
              <mc:Choice xmlns:v="urn:schemas-microsoft-com:vml" Requires="v">
                <p:oleObj spid="_x0000_s103606" name="Equation" r:id="rId5" imgW="1739900" imgH="330200" progId="Equation.3">
                  <p:embed/>
                </p:oleObj>
              </mc:Choice>
              <mc:Fallback>
                <p:oleObj name="Equation" r:id="rId5" imgW="1739900" imgH="330200" progId="Equation.3">
                  <p:embed/>
                  <p:pic>
                    <p:nvPicPr>
                      <p:cNvPr id="0" name=""/>
                      <p:cNvPicPr>
                        <a:picLocks noChangeAspect="1" noChangeArrowheads="1"/>
                      </p:cNvPicPr>
                      <p:nvPr/>
                    </p:nvPicPr>
                    <p:blipFill>
                      <a:blip r:embed="rId6"/>
                      <a:srcRect/>
                      <a:stretch>
                        <a:fillRect/>
                      </a:stretch>
                    </p:blipFill>
                    <p:spPr bwMode="auto">
                      <a:xfrm>
                        <a:off x="2590800" y="5334000"/>
                        <a:ext cx="3810000" cy="722730"/>
                      </a:xfrm>
                      <a:prstGeom prst="rect">
                        <a:avLst/>
                      </a:prstGeom>
                      <a:noFill/>
                      <a:ln w="9525">
                        <a:solidFill>
                          <a:schemeClr val="tx1"/>
                        </a:solidFill>
                        <a:miter lim="800000"/>
                        <a:headEnd/>
                        <a:tailEnd/>
                      </a:ln>
                      <a:effectLst/>
                    </p:spPr>
                  </p:pic>
                </p:oleObj>
              </mc:Fallback>
            </mc:AlternateContent>
          </a:graphicData>
        </a:graphic>
      </p:graphicFrame>
      <p:sp>
        <p:nvSpPr>
          <p:cNvPr id="21510" name="Text Box 8"/>
          <p:cNvSpPr txBox="1">
            <a:spLocks noChangeArrowheads="1"/>
          </p:cNvSpPr>
          <p:nvPr/>
        </p:nvSpPr>
        <p:spPr bwMode="auto">
          <a:xfrm>
            <a:off x="304800" y="6186488"/>
            <a:ext cx="3214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a:t>[Yue &amp; Joachims, ICML 2008]</a:t>
            </a:r>
          </a:p>
        </p:txBody>
      </p:sp>
    </p:spTree>
    <p:extLst>
      <p:ext uri="{BB962C8B-B14F-4D97-AF65-F5344CB8AC3E}">
        <p14:creationId xmlns:p14="http://schemas.microsoft.com/office/powerpoint/2010/main" val="77225923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dirty="0" smtClean="0">
                <a:latin typeface="Arial" charset="0"/>
              </a:rPr>
              <a:t>Joint Feature Map</a:t>
            </a:r>
            <a:endParaRPr lang="en-US" dirty="0">
              <a:latin typeface="Arial" charset="0"/>
            </a:endParaRPr>
          </a:p>
        </p:txBody>
      </p:sp>
      <p:sp>
        <p:nvSpPr>
          <p:cNvPr id="22532" name="Rectangle 3"/>
          <p:cNvSpPr>
            <a:spLocks noGrp="1" noChangeArrowheads="1"/>
          </p:cNvSpPr>
          <p:nvPr>
            <p:ph type="body" sz="half" idx="1"/>
          </p:nvPr>
        </p:nvSpPr>
        <p:spPr>
          <a:xfrm>
            <a:off x="457200" y="1447800"/>
            <a:ext cx="8229600" cy="4525963"/>
          </a:xfrm>
        </p:spPr>
        <p:txBody>
          <a:bodyPr/>
          <a:lstStyle/>
          <a:p>
            <a:endParaRPr lang="en-US" sz="2800" dirty="0">
              <a:latin typeface="Arial" charset="0"/>
            </a:endParaRPr>
          </a:p>
          <a:p>
            <a:endParaRPr lang="en-US" sz="2000" dirty="0">
              <a:latin typeface="Arial" charset="0"/>
            </a:endParaRPr>
          </a:p>
          <a:p>
            <a:pPr>
              <a:buFontTx/>
              <a:buNone/>
            </a:pPr>
            <a:endParaRPr lang="en-US" sz="1000" dirty="0">
              <a:latin typeface="Arial" charset="0"/>
            </a:endParaRPr>
          </a:p>
          <a:p>
            <a:r>
              <a:rPr lang="en-US" sz="2600" dirty="0">
                <a:latin typeface="Arial" charset="0"/>
              </a:rPr>
              <a:t>Does NOT reward redundancy </a:t>
            </a:r>
          </a:p>
          <a:p>
            <a:pPr lvl="1"/>
            <a:r>
              <a:rPr lang="en-US" sz="2200" dirty="0">
                <a:latin typeface="Arial" charset="0"/>
              </a:rPr>
              <a:t>Benefit of each word only counted once</a:t>
            </a:r>
          </a:p>
          <a:p>
            <a:endParaRPr lang="en-US" sz="1000" dirty="0">
              <a:latin typeface="Arial" charset="0"/>
            </a:endParaRPr>
          </a:p>
          <a:p>
            <a:r>
              <a:rPr lang="en-US" sz="2600" b="1" dirty="0">
                <a:latin typeface="Arial" charset="0"/>
              </a:rPr>
              <a:t>Greedy </a:t>
            </a:r>
            <a:r>
              <a:rPr lang="en-US" sz="2600" b="1" dirty="0" smtClean="0">
                <a:latin typeface="Arial" charset="0"/>
              </a:rPr>
              <a:t>inference </a:t>
            </a:r>
            <a:r>
              <a:rPr lang="en-US" sz="2600" dirty="0" smtClean="0">
                <a:latin typeface="Arial" charset="0"/>
              </a:rPr>
              <a:t>has </a:t>
            </a:r>
            <a:r>
              <a:rPr lang="en-US" sz="2600" dirty="0">
                <a:latin typeface="Arial" charset="0"/>
              </a:rPr>
              <a:t>(1-1/e)-approximation </a:t>
            </a:r>
            <a:r>
              <a:rPr lang="en-US" sz="2600" dirty="0" smtClean="0">
                <a:latin typeface="Arial" charset="0"/>
              </a:rPr>
              <a:t>bound</a:t>
            </a:r>
          </a:p>
          <a:p>
            <a:pPr lvl="1"/>
            <a:r>
              <a:rPr lang="en-US" sz="2200" dirty="0" smtClean="0">
                <a:latin typeface="Arial" charset="0"/>
              </a:rPr>
              <a:t>Due to h(</a:t>
            </a:r>
            <a:r>
              <a:rPr lang="en-US" sz="2200" b="1" dirty="0" smtClean="0">
                <a:latin typeface="Arial" charset="0"/>
              </a:rPr>
              <a:t>x</a:t>
            </a:r>
            <a:r>
              <a:rPr lang="en-US" sz="2200" dirty="0" smtClean="0">
                <a:latin typeface="Arial" charset="0"/>
              </a:rPr>
              <a:t>) being monotone submodular</a:t>
            </a:r>
            <a:endParaRPr lang="en-US" sz="2200" dirty="0">
              <a:latin typeface="Arial" charset="0"/>
            </a:endParaRPr>
          </a:p>
          <a:p>
            <a:endParaRPr lang="en-US" sz="1000" dirty="0">
              <a:latin typeface="Arial" charset="0"/>
            </a:endParaRPr>
          </a:p>
          <a:p>
            <a:r>
              <a:rPr lang="en-US" sz="2600" dirty="0">
                <a:latin typeface="Arial" charset="0"/>
              </a:rPr>
              <a:t>Linear (joint feature space) </a:t>
            </a:r>
          </a:p>
          <a:p>
            <a:pPr lvl="1"/>
            <a:r>
              <a:rPr lang="en-US" sz="2200" dirty="0">
                <a:latin typeface="Arial" charset="0"/>
              </a:rPr>
              <a:t>Allows for SVM optimization</a:t>
            </a:r>
          </a:p>
          <a:p>
            <a:endParaRPr lang="en-US" sz="1000" dirty="0">
              <a:latin typeface="Arial" charset="0"/>
            </a:endParaRPr>
          </a:p>
          <a:p>
            <a:r>
              <a:rPr lang="en-US" sz="2200" dirty="0">
                <a:latin typeface="Arial" charset="0"/>
              </a:rPr>
              <a:t>(Used more sophisticated discriminant in experiments.)</a:t>
            </a:r>
          </a:p>
        </p:txBody>
      </p:sp>
      <p:graphicFrame>
        <p:nvGraphicFramePr>
          <p:cNvPr id="22530" name="Object 4"/>
          <p:cNvGraphicFramePr>
            <a:graphicFrameLocks noChangeAspect="1"/>
          </p:cNvGraphicFramePr>
          <p:nvPr>
            <p:ph sz="half" idx="2"/>
            <p:extLst>
              <p:ext uri="{D42A27DB-BD31-4B8C-83A1-F6EECF244321}">
                <p14:modId xmlns:p14="http://schemas.microsoft.com/office/powerpoint/2010/main" val="1359377070"/>
              </p:ext>
            </p:extLst>
          </p:nvPr>
        </p:nvGraphicFramePr>
        <p:xfrm>
          <a:off x="1143000" y="1548381"/>
          <a:ext cx="6858000" cy="890019"/>
        </p:xfrm>
        <a:graphic>
          <a:graphicData uri="http://schemas.openxmlformats.org/presentationml/2006/ole">
            <mc:AlternateContent xmlns:mc="http://schemas.openxmlformats.org/markup-compatibility/2006">
              <mc:Choice xmlns:v="urn:schemas-microsoft-com:vml" Requires="v">
                <p:oleObj spid="_x0000_s104539" name="Equation" r:id="rId3" imgW="3035300" imgH="393700" progId="Equation.3">
                  <p:embed/>
                </p:oleObj>
              </mc:Choice>
              <mc:Fallback>
                <p:oleObj name="Equation" r:id="rId3" imgW="3035300" imgH="393700" progId="Equation.3">
                  <p:embed/>
                  <p:pic>
                    <p:nvPicPr>
                      <p:cNvPr id="0" name=""/>
                      <p:cNvPicPr>
                        <a:picLocks noChangeAspect="1" noChangeArrowheads="1"/>
                      </p:cNvPicPr>
                      <p:nvPr/>
                    </p:nvPicPr>
                    <p:blipFill>
                      <a:blip r:embed="rId4"/>
                      <a:srcRect/>
                      <a:stretch>
                        <a:fillRect/>
                      </a:stretch>
                    </p:blipFill>
                    <p:spPr bwMode="auto">
                      <a:xfrm>
                        <a:off x="1143000" y="1548381"/>
                        <a:ext cx="6858000" cy="890019"/>
                      </a:xfrm>
                      <a:prstGeom prst="rect">
                        <a:avLst/>
                      </a:prstGeom>
                      <a:noFill/>
                      <a:ln w="9525">
                        <a:solidFill>
                          <a:schemeClr val="tx1"/>
                        </a:solidFill>
                        <a:miter lim="800000"/>
                        <a:headEnd/>
                        <a:tailEnd/>
                      </a:ln>
                      <a:effectLst/>
                    </p:spPr>
                  </p:pic>
                </p:oleObj>
              </mc:Fallback>
            </mc:AlternateContent>
          </a:graphicData>
        </a:graphic>
      </p:graphicFrame>
      <p:sp>
        <p:nvSpPr>
          <p:cNvPr id="22533" name="Text Box 8"/>
          <p:cNvSpPr txBox="1">
            <a:spLocks noChangeArrowheads="1"/>
          </p:cNvSpPr>
          <p:nvPr/>
        </p:nvSpPr>
        <p:spPr bwMode="auto">
          <a:xfrm>
            <a:off x="304800" y="6186488"/>
            <a:ext cx="3214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a:t>[Yue &amp; Joachims, ICML 2008]</a:t>
            </a:r>
          </a:p>
        </p:txBody>
      </p:sp>
    </p:spTree>
    <p:extLst>
      <p:ext uri="{BB962C8B-B14F-4D97-AF65-F5344CB8AC3E}">
        <p14:creationId xmlns:p14="http://schemas.microsoft.com/office/powerpoint/2010/main" val="154006796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atin typeface="Arial" charset="0"/>
              </a:rPr>
              <a:t>Weighted Subtopic Loss</a:t>
            </a:r>
          </a:p>
        </p:txBody>
      </p:sp>
      <p:sp>
        <p:nvSpPr>
          <p:cNvPr id="54275" name="Rectangle 3"/>
          <p:cNvSpPr>
            <a:spLocks noGrp="1" noChangeArrowheads="1"/>
          </p:cNvSpPr>
          <p:nvPr>
            <p:ph type="body" sz="half" idx="1"/>
          </p:nvPr>
        </p:nvSpPr>
        <p:spPr>
          <a:xfrm>
            <a:off x="457200" y="1600200"/>
            <a:ext cx="8229600" cy="4525963"/>
          </a:xfrm>
        </p:spPr>
        <p:txBody>
          <a:bodyPr/>
          <a:lstStyle/>
          <a:p>
            <a:r>
              <a:rPr lang="en-US" sz="2800">
                <a:latin typeface="Arial" charset="0"/>
              </a:rPr>
              <a:t>Example:</a:t>
            </a:r>
          </a:p>
          <a:p>
            <a:pPr lvl="1"/>
            <a:r>
              <a:rPr lang="en-US" sz="2400">
                <a:latin typeface="Arial" charset="0"/>
              </a:rPr>
              <a:t>x</a:t>
            </a:r>
            <a:r>
              <a:rPr lang="en-US" sz="2400" baseline="-25000">
                <a:latin typeface="Arial" charset="0"/>
              </a:rPr>
              <a:t>1</a:t>
            </a:r>
            <a:r>
              <a:rPr lang="en-US" sz="2400">
                <a:latin typeface="Arial" charset="0"/>
              </a:rPr>
              <a:t> covers t</a:t>
            </a:r>
            <a:r>
              <a:rPr lang="en-US" sz="2400" baseline="-25000">
                <a:latin typeface="Arial" charset="0"/>
              </a:rPr>
              <a:t>1</a:t>
            </a:r>
          </a:p>
          <a:p>
            <a:pPr lvl="1"/>
            <a:r>
              <a:rPr lang="en-US" sz="2400">
                <a:latin typeface="Arial" charset="0"/>
              </a:rPr>
              <a:t>x</a:t>
            </a:r>
            <a:r>
              <a:rPr lang="en-US" sz="2400" baseline="-25000">
                <a:latin typeface="Arial" charset="0"/>
              </a:rPr>
              <a:t>2</a:t>
            </a:r>
            <a:r>
              <a:rPr lang="en-US" sz="2400">
                <a:latin typeface="Arial" charset="0"/>
              </a:rPr>
              <a:t> covers t</a:t>
            </a:r>
            <a:r>
              <a:rPr lang="en-US" sz="2400" baseline="-25000">
                <a:latin typeface="Arial" charset="0"/>
              </a:rPr>
              <a:t>1</a:t>
            </a:r>
            <a:r>
              <a:rPr lang="en-US" sz="2400">
                <a:latin typeface="Arial" charset="0"/>
              </a:rPr>
              <a:t>,t</a:t>
            </a:r>
            <a:r>
              <a:rPr lang="en-US" sz="2400" baseline="-25000">
                <a:latin typeface="Arial" charset="0"/>
              </a:rPr>
              <a:t>2</a:t>
            </a:r>
            <a:r>
              <a:rPr lang="en-US" sz="2400">
                <a:latin typeface="Arial" charset="0"/>
              </a:rPr>
              <a:t>,t</a:t>
            </a:r>
            <a:r>
              <a:rPr lang="en-US" sz="2400" baseline="-25000">
                <a:latin typeface="Arial" charset="0"/>
              </a:rPr>
              <a:t>3</a:t>
            </a:r>
          </a:p>
          <a:p>
            <a:pPr lvl="1"/>
            <a:r>
              <a:rPr lang="en-US" sz="2400">
                <a:latin typeface="Arial" charset="0"/>
              </a:rPr>
              <a:t>x</a:t>
            </a:r>
            <a:r>
              <a:rPr lang="en-US" sz="2400" baseline="-25000">
                <a:latin typeface="Arial" charset="0"/>
              </a:rPr>
              <a:t>3</a:t>
            </a:r>
            <a:r>
              <a:rPr lang="en-US" sz="2400">
                <a:latin typeface="Arial" charset="0"/>
              </a:rPr>
              <a:t> covers t</a:t>
            </a:r>
            <a:r>
              <a:rPr lang="en-US" sz="2400" baseline="-25000">
                <a:latin typeface="Arial" charset="0"/>
              </a:rPr>
              <a:t>1</a:t>
            </a:r>
            <a:r>
              <a:rPr lang="en-US" sz="2400">
                <a:latin typeface="Arial" charset="0"/>
              </a:rPr>
              <a:t>,t</a:t>
            </a:r>
            <a:r>
              <a:rPr lang="en-US" sz="2400" baseline="-25000">
                <a:latin typeface="Arial" charset="0"/>
              </a:rPr>
              <a:t>3</a:t>
            </a:r>
          </a:p>
          <a:p>
            <a:pPr lvl="1">
              <a:buFontTx/>
              <a:buNone/>
            </a:pPr>
            <a:endParaRPr lang="en-US" sz="1000" baseline="-25000">
              <a:latin typeface="Arial" charset="0"/>
            </a:endParaRPr>
          </a:p>
          <a:p>
            <a:pPr lvl="1">
              <a:buFontTx/>
              <a:buNone/>
            </a:pPr>
            <a:endParaRPr lang="en-US" sz="1000" baseline="-25000">
              <a:latin typeface="Arial" charset="0"/>
            </a:endParaRPr>
          </a:p>
          <a:p>
            <a:pPr lvl="1">
              <a:buFontTx/>
              <a:buNone/>
            </a:pPr>
            <a:endParaRPr lang="en-US" sz="1000" baseline="-25000">
              <a:latin typeface="Arial" charset="0"/>
            </a:endParaRPr>
          </a:p>
          <a:p>
            <a:pPr lvl="1">
              <a:buFontTx/>
              <a:buNone/>
            </a:pPr>
            <a:endParaRPr lang="en-US" sz="1000" baseline="-25000">
              <a:latin typeface="Arial" charset="0"/>
            </a:endParaRPr>
          </a:p>
          <a:p>
            <a:pPr lvl="1">
              <a:buFontTx/>
              <a:buNone/>
            </a:pPr>
            <a:endParaRPr lang="en-US" sz="1000" baseline="-25000">
              <a:latin typeface="Arial" charset="0"/>
            </a:endParaRPr>
          </a:p>
          <a:p>
            <a:r>
              <a:rPr lang="en-US" sz="2800">
                <a:latin typeface="Arial" charset="0"/>
              </a:rPr>
              <a:t>Motivation</a:t>
            </a:r>
          </a:p>
          <a:p>
            <a:pPr lvl="1"/>
            <a:r>
              <a:rPr lang="en-US" sz="2400">
                <a:latin typeface="Arial" charset="0"/>
              </a:rPr>
              <a:t>Higher penalty for not covering popular subtopics</a:t>
            </a:r>
          </a:p>
          <a:p>
            <a:endParaRPr lang="en-US" sz="1000">
              <a:latin typeface="Arial" charset="0"/>
            </a:endParaRPr>
          </a:p>
          <a:p>
            <a:pPr lvl="1"/>
            <a:endParaRPr lang="en-US" sz="1800">
              <a:latin typeface="Arial" charset="0"/>
            </a:endParaRPr>
          </a:p>
        </p:txBody>
      </p:sp>
      <p:graphicFrame>
        <p:nvGraphicFramePr>
          <p:cNvPr id="116740" name="Group 4"/>
          <p:cNvGraphicFramePr>
            <a:graphicFrameLocks noGrp="1"/>
          </p:cNvGraphicFramePr>
          <p:nvPr>
            <p:ph sz="half" idx="2"/>
          </p:nvPr>
        </p:nvGraphicFramePr>
        <p:xfrm>
          <a:off x="4953000" y="1638300"/>
          <a:ext cx="2743201" cy="2171700"/>
        </p:xfrm>
        <a:graphic>
          <a:graphicData uri="http://schemas.openxmlformats.org/drawingml/2006/table">
            <a:tbl>
              <a:tblPr/>
              <a:tblGrid>
                <a:gridCol w="564777"/>
                <a:gridCol w="1210236"/>
                <a:gridCol w="968188"/>
              </a:tblGrid>
              <a:tr h="4917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 Docs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Loss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6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t</a:t>
                      </a:r>
                      <a:r>
                        <a:rPr kumimoji="0" lang="en-US" sz="2400" b="0" i="0" u="none" strike="noStrike" cap="none" normalizeH="0" baseline="-2500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65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t</a:t>
                      </a:r>
                      <a:r>
                        <a:rPr kumimoji="0" lang="en-US" sz="2400" b="0" i="0" u="none" strike="noStrike" cap="none" normalizeH="0" baseline="-2500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268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t</a:t>
                      </a:r>
                      <a:r>
                        <a:rPr kumimoji="0" lang="en-US" sz="2400" b="0" i="0" u="none" strike="noStrike" cap="none" normalizeH="0" baseline="-2500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298" name="Text Box 8"/>
          <p:cNvSpPr txBox="1">
            <a:spLocks noChangeArrowheads="1"/>
          </p:cNvSpPr>
          <p:nvPr/>
        </p:nvSpPr>
        <p:spPr bwMode="auto">
          <a:xfrm>
            <a:off x="304800" y="6186488"/>
            <a:ext cx="3214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a:t>[Yue &amp; Joachims, ICML 2008]</a:t>
            </a:r>
          </a:p>
        </p:txBody>
      </p:sp>
    </p:spTree>
    <p:extLst>
      <p:ext uri="{BB962C8B-B14F-4D97-AF65-F5344CB8AC3E}">
        <p14:creationId xmlns:p14="http://schemas.microsoft.com/office/powerpoint/2010/main" val="426240431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p:txBody>
          <a:bodyPr/>
          <a:lstStyle/>
          <a:p>
            <a:r>
              <a:rPr lang="en-US" sz="4000">
                <a:latin typeface="Arial" charset="0"/>
              </a:rPr>
              <a:t>Finding Most Violated Constraint</a:t>
            </a:r>
          </a:p>
        </p:txBody>
      </p:sp>
      <p:sp>
        <p:nvSpPr>
          <p:cNvPr id="23557" name="Rectangle 3"/>
          <p:cNvSpPr>
            <a:spLocks noGrp="1" noChangeArrowheads="1"/>
          </p:cNvSpPr>
          <p:nvPr>
            <p:ph type="body" idx="4294967295"/>
          </p:nvPr>
        </p:nvSpPr>
        <p:spPr>
          <a:xfrm>
            <a:off x="457200" y="1600200"/>
            <a:ext cx="4495800" cy="4525963"/>
          </a:xfrm>
        </p:spPr>
        <p:txBody>
          <a:bodyPr/>
          <a:lstStyle/>
          <a:p>
            <a:r>
              <a:rPr lang="en-US" sz="2800" dirty="0">
                <a:latin typeface="Arial" charset="0"/>
              </a:rPr>
              <a:t>Encode each subtopic as an additional </a:t>
            </a:r>
            <a:r>
              <a:rPr lang="ja-JP" altLang="en-US" sz="2800" dirty="0">
                <a:latin typeface="Arial" charset="0"/>
              </a:rPr>
              <a:t>“</a:t>
            </a:r>
            <a:r>
              <a:rPr lang="en-US" sz="2800" dirty="0">
                <a:latin typeface="Arial" charset="0"/>
              </a:rPr>
              <a:t>word</a:t>
            </a:r>
            <a:r>
              <a:rPr lang="ja-JP" altLang="en-US" sz="2800" dirty="0">
                <a:latin typeface="Arial" charset="0"/>
              </a:rPr>
              <a:t>”</a:t>
            </a:r>
            <a:r>
              <a:rPr lang="en-US" sz="2800" dirty="0">
                <a:latin typeface="Arial" charset="0"/>
              </a:rPr>
              <a:t> to be covered.  </a:t>
            </a:r>
          </a:p>
          <a:p>
            <a:endParaRPr lang="en-US" sz="1000" dirty="0">
              <a:latin typeface="Arial" charset="0"/>
            </a:endParaRPr>
          </a:p>
          <a:p>
            <a:endParaRPr lang="en-US" sz="1000" dirty="0">
              <a:latin typeface="Arial" charset="0"/>
            </a:endParaRPr>
          </a:p>
          <a:p>
            <a:endParaRPr lang="en-US" sz="1000" dirty="0">
              <a:latin typeface="Arial" charset="0"/>
            </a:endParaRPr>
          </a:p>
          <a:p>
            <a:endParaRPr lang="en-US" sz="1000" dirty="0">
              <a:latin typeface="Arial" charset="0"/>
            </a:endParaRPr>
          </a:p>
          <a:p>
            <a:endParaRPr lang="en-US" sz="1000" dirty="0">
              <a:latin typeface="Arial" charset="0"/>
            </a:endParaRPr>
          </a:p>
          <a:p>
            <a:endParaRPr lang="en-US" sz="1000" dirty="0">
              <a:latin typeface="Arial" charset="0"/>
            </a:endParaRPr>
          </a:p>
          <a:p>
            <a:endParaRPr lang="en-US" sz="1000" dirty="0">
              <a:latin typeface="Arial" charset="0"/>
            </a:endParaRPr>
          </a:p>
          <a:p>
            <a:endParaRPr lang="en-US" sz="1000" dirty="0">
              <a:latin typeface="Arial" charset="0"/>
            </a:endParaRPr>
          </a:p>
          <a:p>
            <a:r>
              <a:rPr lang="en-US" sz="2800" dirty="0">
                <a:latin typeface="Arial" charset="0"/>
              </a:rPr>
              <a:t>Use greedy algorithm</a:t>
            </a:r>
            <a:r>
              <a:rPr lang="en-US" sz="2800" dirty="0" smtClean="0">
                <a:latin typeface="Arial" charset="0"/>
              </a:rPr>
              <a:t>:</a:t>
            </a:r>
            <a:endParaRPr lang="en-US" sz="2800" dirty="0">
              <a:latin typeface="Arial" charset="0"/>
            </a:endParaRPr>
          </a:p>
        </p:txBody>
      </p:sp>
      <p:graphicFrame>
        <p:nvGraphicFramePr>
          <p:cNvPr id="23554" name="Object 4"/>
          <p:cNvGraphicFramePr>
            <a:graphicFrameLocks noChangeAspect="1"/>
          </p:cNvGraphicFramePr>
          <p:nvPr>
            <p:extLst>
              <p:ext uri="{D42A27DB-BD31-4B8C-83A1-F6EECF244321}">
                <p14:modId xmlns:p14="http://schemas.microsoft.com/office/powerpoint/2010/main" val="893939581"/>
              </p:ext>
            </p:extLst>
          </p:nvPr>
        </p:nvGraphicFramePr>
        <p:xfrm>
          <a:off x="4694238" y="1989138"/>
          <a:ext cx="3767137" cy="1536700"/>
        </p:xfrm>
        <a:graphic>
          <a:graphicData uri="http://schemas.openxmlformats.org/presentationml/2006/ole">
            <mc:AlternateContent xmlns:mc="http://schemas.openxmlformats.org/markup-compatibility/2006">
              <mc:Choice xmlns:v="urn:schemas-microsoft-com:vml" Requires="v">
                <p:oleObj spid="_x0000_s106677" name="Equation" r:id="rId3" imgW="1587500" imgH="647700" progId="Equation.3">
                  <p:embed/>
                </p:oleObj>
              </mc:Choice>
              <mc:Fallback>
                <p:oleObj name="Equation" r:id="rId3" imgW="1587500" imgH="647700" progId="Equation.3">
                  <p:embed/>
                  <p:pic>
                    <p:nvPicPr>
                      <p:cNvPr id="0" name=""/>
                      <p:cNvPicPr>
                        <a:picLocks noChangeAspect="1" noChangeArrowheads="1"/>
                      </p:cNvPicPr>
                      <p:nvPr/>
                    </p:nvPicPr>
                    <p:blipFill>
                      <a:blip r:embed="rId4"/>
                      <a:srcRect/>
                      <a:stretch>
                        <a:fillRect/>
                      </a:stretch>
                    </p:blipFill>
                    <p:spPr bwMode="auto">
                      <a:xfrm>
                        <a:off x="4694238" y="1989138"/>
                        <a:ext cx="3767137" cy="153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5" name="Object 5"/>
          <p:cNvGraphicFramePr>
            <a:graphicFrameLocks noChangeAspect="1"/>
          </p:cNvGraphicFramePr>
          <p:nvPr>
            <p:extLst>
              <p:ext uri="{D42A27DB-BD31-4B8C-83A1-F6EECF244321}">
                <p14:modId xmlns:p14="http://schemas.microsoft.com/office/powerpoint/2010/main" val="2704831879"/>
              </p:ext>
            </p:extLst>
          </p:nvPr>
        </p:nvGraphicFramePr>
        <p:xfrm>
          <a:off x="4601297" y="4495800"/>
          <a:ext cx="4220441" cy="1295400"/>
        </p:xfrm>
        <a:graphic>
          <a:graphicData uri="http://schemas.openxmlformats.org/presentationml/2006/ole">
            <mc:AlternateContent xmlns:mc="http://schemas.openxmlformats.org/markup-compatibility/2006">
              <mc:Choice xmlns:v="urn:schemas-microsoft-com:vml" Requires="v">
                <p:oleObj spid="_x0000_s106678" name="Equation" r:id="rId5" imgW="1739900" imgH="533400" progId="Equation.3">
                  <p:embed/>
                </p:oleObj>
              </mc:Choice>
              <mc:Fallback>
                <p:oleObj name="Equation" r:id="rId5" imgW="1739900" imgH="533400" progId="Equation.3">
                  <p:embed/>
                  <p:pic>
                    <p:nvPicPr>
                      <p:cNvPr id="0" name=""/>
                      <p:cNvPicPr>
                        <a:picLocks noChangeAspect="1" noChangeArrowheads="1"/>
                      </p:cNvPicPr>
                      <p:nvPr/>
                    </p:nvPicPr>
                    <p:blipFill>
                      <a:blip r:embed="rId6"/>
                      <a:srcRect/>
                      <a:stretch>
                        <a:fillRect/>
                      </a:stretch>
                    </p:blipFill>
                    <p:spPr bwMode="auto">
                      <a:xfrm>
                        <a:off x="4601297" y="4495800"/>
                        <a:ext cx="4220441" cy="1295400"/>
                      </a:xfrm>
                      <a:prstGeom prst="rect">
                        <a:avLst/>
                      </a:prstGeom>
                      <a:noFill/>
                      <a:ln w="9525">
                        <a:solidFill>
                          <a:schemeClr val="tx1"/>
                        </a:solidFill>
                        <a:miter lim="800000"/>
                        <a:headEnd/>
                        <a:tailEnd/>
                      </a:ln>
                      <a:effectLst/>
                    </p:spPr>
                  </p:pic>
                </p:oleObj>
              </mc:Fallback>
            </mc:AlternateContent>
          </a:graphicData>
        </a:graphic>
      </p:graphicFrame>
    </p:spTree>
    <p:extLst>
      <p:ext uri="{BB962C8B-B14F-4D97-AF65-F5344CB8AC3E}">
        <p14:creationId xmlns:p14="http://schemas.microsoft.com/office/powerpoint/2010/main" val="356371787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6"/>
          <p:cNvSpPr txBox="1">
            <a:spLocks noChangeArrowheads="1"/>
          </p:cNvSpPr>
          <p:nvPr/>
        </p:nvSpPr>
        <p:spPr bwMode="auto">
          <a:xfrm>
            <a:off x="381000" y="5486400"/>
            <a:ext cx="8458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buFont typeface="Arial" charset="0"/>
              <a:buChar char="•"/>
            </a:pPr>
            <a:r>
              <a:rPr lang="en-US" sz="2200" b="0"/>
              <a:t> TREC 6-8 Interactive Track</a:t>
            </a:r>
          </a:p>
          <a:p>
            <a:pPr eaLnBrk="1" hangingPunct="1">
              <a:buFont typeface="Arial" charset="0"/>
              <a:buChar char="•"/>
            </a:pPr>
            <a:r>
              <a:rPr lang="en-US" sz="2200" b="0"/>
              <a:t> Retrieving 5 documents</a:t>
            </a:r>
          </a:p>
        </p:txBody>
      </p:sp>
      <p:graphicFrame>
        <p:nvGraphicFramePr>
          <p:cNvPr id="6146" name="Chart 4"/>
          <p:cNvGraphicFramePr>
            <a:graphicFrameLocks/>
          </p:cNvGraphicFramePr>
          <p:nvPr/>
        </p:nvGraphicFramePr>
        <p:xfrm>
          <a:off x="381000" y="609600"/>
          <a:ext cx="8382000" cy="4495800"/>
        </p:xfrm>
        <a:graphic>
          <a:graphicData uri="http://schemas.openxmlformats.org/presentationml/2006/ole">
            <mc:AlternateContent xmlns:mc="http://schemas.openxmlformats.org/markup-compatibility/2006">
              <mc:Choice xmlns:v="urn:schemas-microsoft-com:vml" Requires="v">
                <p:oleObj spid="_x0000_s107600" name="Chart" r:id="rId3" imgW="8381884" imgH="4495697" progId="Excel.Chart.8">
                  <p:embed/>
                </p:oleObj>
              </mc:Choice>
              <mc:Fallback>
                <p:oleObj name="Chart" r:id="rId3" imgW="8381884" imgH="4495697"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09600"/>
                        <a:ext cx="8382000" cy="449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096469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Sentiment Classification</a:t>
            </a:r>
            <a:endParaRPr lang="en-US" dirty="0"/>
          </a:p>
        </p:txBody>
      </p:sp>
      <p:sp>
        <p:nvSpPr>
          <p:cNvPr id="3" name="Content Placeholder 2"/>
          <p:cNvSpPr>
            <a:spLocks noGrp="1"/>
          </p:cNvSpPr>
          <p:nvPr>
            <p:ph idx="1"/>
          </p:nvPr>
        </p:nvSpPr>
        <p:spPr/>
        <p:txBody>
          <a:bodyPr/>
          <a:lstStyle/>
          <a:p>
            <a:r>
              <a:rPr lang="en-US" dirty="0" smtClean="0"/>
              <a:t>Product reviews</a:t>
            </a:r>
          </a:p>
          <a:p>
            <a:r>
              <a:rPr lang="en-US" dirty="0" smtClean="0"/>
              <a:t>Movie reviews</a:t>
            </a:r>
          </a:p>
          <a:p>
            <a:r>
              <a:rPr lang="en-US" dirty="0" smtClean="0"/>
              <a:t>Political speeches</a:t>
            </a:r>
          </a:p>
          <a:p>
            <a:r>
              <a:rPr lang="en-US" dirty="0" smtClean="0"/>
              <a:t>Discussion forums</a:t>
            </a:r>
          </a:p>
          <a:p>
            <a:endParaRPr lang="en-US" dirty="0"/>
          </a:p>
          <a:p>
            <a:r>
              <a:rPr lang="en-US" dirty="0" smtClean="0"/>
              <a:t>What is the sentiment, and why?</a:t>
            </a:r>
          </a:p>
          <a:p>
            <a:pPr lvl="1"/>
            <a:r>
              <a:rPr lang="en-US" dirty="0" smtClean="0"/>
              <a:t>What are the supporting sentences?</a:t>
            </a:r>
            <a:endParaRPr lang="en-US" dirty="0"/>
          </a:p>
        </p:txBody>
      </p:sp>
    </p:spTree>
    <p:extLst>
      <p:ext uri="{BB962C8B-B14F-4D97-AF65-F5344CB8AC3E}">
        <p14:creationId xmlns:p14="http://schemas.microsoft.com/office/powerpoint/2010/main" val="189474768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Identifying the Supporting Sentences</a:t>
            </a:r>
            <a:endParaRPr lang="en-US" sz="3800" dirty="0"/>
          </a:p>
        </p:txBody>
      </p:sp>
      <p:sp>
        <p:nvSpPr>
          <p:cNvPr id="3" name="Content Placeholder 2"/>
          <p:cNvSpPr>
            <a:spLocks noGrp="1"/>
          </p:cNvSpPr>
          <p:nvPr>
            <p:ph idx="1"/>
          </p:nvPr>
        </p:nvSpPr>
        <p:spPr>
          <a:xfrm>
            <a:off x="457200" y="1646237"/>
            <a:ext cx="8229600" cy="4525963"/>
          </a:xfrm>
        </p:spPr>
        <p:txBody>
          <a:bodyPr/>
          <a:lstStyle/>
          <a:p>
            <a:r>
              <a:rPr lang="en-US" sz="2400" dirty="0" smtClean="0"/>
              <a:t>Suppose we could extract the supporting sentences</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How can we do this automatically?</a:t>
            </a:r>
            <a:endParaRPr lang="en-US" sz="2400" dirty="0"/>
          </a:p>
        </p:txBody>
      </p:sp>
      <p:pic>
        <p:nvPicPr>
          <p:cNvPr id="4" name="Picture 3"/>
          <p:cNvPicPr>
            <a:picLocks noChangeAspect="1"/>
          </p:cNvPicPr>
          <p:nvPr/>
        </p:nvPicPr>
        <p:blipFill>
          <a:blip r:embed="rId2"/>
          <a:stretch>
            <a:fillRect/>
          </a:stretch>
        </p:blipFill>
        <p:spPr>
          <a:xfrm>
            <a:off x="991354" y="2971800"/>
            <a:ext cx="7390646" cy="2362200"/>
          </a:xfrm>
          <a:prstGeom prst="rect">
            <a:avLst/>
          </a:prstGeom>
        </p:spPr>
      </p:pic>
      <p:sp>
        <p:nvSpPr>
          <p:cNvPr id="5" name="TextBox 4"/>
          <p:cNvSpPr txBox="1"/>
          <p:nvPr/>
        </p:nvSpPr>
        <p:spPr>
          <a:xfrm>
            <a:off x="1524000" y="2429470"/>
            <a:ext cx="2117737" cy="461665"/>
          </a:xfrm>
          <a:prstGeom prst="rect">
            <a:avLst/>
          </a:prstGeom>
          <a:noFill/>
        </p:spPr>
        <p:txBody>
          <a:bodyPr wrap="none" rtlCol="0">
            <a:spAutoFit/>
          </a:bodyPr>
          <a:lstStyle/>
          <a:p>
            <a:r>
              <a:rPr lang="en-US" sz="2400" dirty="0" smtClean="0"/>
              <a:t>87% accuracy</a:t>
            </a:r>
            <a:endParaRPr lang="en-US" sz="2400" dirty="0"/>
          </a:p>
        </p:txBody>
      </p:sp>
      <p:sp>
        <p:nvSpPr>
          <p:cNvPr id="6" name="TextBox 5"/>
          <p:cNvSpPr txBox="1"/>
          <p:nvPr/>
        </p:nvSpPr>
        <p:spPr>
          <a:xfrm>
            <a:off x="5730863" y="2433935"/>
            <a:ext cx="2117737" cy="461665"/>
          </a:xfrm>
          <a:prstGeom prst="rect">
            <a:avLst/>
          </a:prstGeom>
          <a:noFill/>
        </p:spPr>
        <p:txBody>
          <a:bodyPr wrap="none" rtlCol="0">
            <a:spAutoFit/>
          </a:bodyPr>
          <a:lstStyle/>
          <a:p>
            <a:r>
              <a:rPr lang="en-US" sz="2400" dirty="0" smtClean="0"/>
              <a:t>98% accuracy</a:t>
            </a:r>
            <a:endParaRPr lang="en-US" sz="2400" dirty="0"/>
          </a:p>
        </p:txBody>
      </p:sp>
      <p:sp>
        <p:nvSpPr>
          <p:cNvPr id="7" name="Rectangle 6"/>
          <p:cNvSpPr/>
          <p:nvPr/>
        </p:nvSpPr>
        <p:spPr>
          <a:xfrm>
            <a:off x="4876800" y="2209800"/>
            <a:ext cx="3886200" cy="3429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612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r>
              <a:rPr lang="en-US" dirty="0" smtClean="0">
                <a:latin typeface="Arial" charset="0"/>
              </a:rPr>
              <a:t>Joint Feature Map</a:t>
            </a:r>
            <a:endParaRPr lang="en-US" dirty="0">
              <a:latin typeface="Arial" charset="0"/>
            </a:endParaRPr>
          </a:p>
        </p:txBody>
      </p:sp>
      <p:sp>
        <p:nvSpPr>
          <p:cNvPr id="21509" name="Rectangle 3"/>
          <p:cNvSpPr>
            <a:spLocks noGrp="1" noChangeArrowheads="1"/>
          </p:cNvSpPr>
          <p:nvPr>
            <p:ph type="body" sz="half" idx="1"/>
          </p:nvPr>
        </p:nvSpPr>
        <p:spPr>
          <a:xfrm>
            <a:off x="457200" y="1600200"/>
            <a:ext cx="8229600" cy="4525963"/>
          </a:xfrm>
        </p:spPr>
        <p:txBody>
          <a:bodyPr/>
          <a:lstStyle/>
          <a:p>
            <a:r>
              <a:rPr lang="en-US" sz="2400" b="1" dirty="0">
                <a:latin typeface="Arial" charset="0"/>
              </a:rPr>
              <a:t>x </a:t>
            </a:r>
            <a:r>
              <a:rPr lang="en-US" sz="2400" dirty="0">
                <a:latin typeface="Arial" charset="0"/>
              </a:rPr>
              <a:t>= (</a:t>
            </a:r>
            <a:r>
              <a:rPr lang="en-US" sz="2400" i="1" dirty="0">
                <a:latin typeface="Arial" charset="0"/>
              </a:rPr>
              <a:t>x</a:t>
            </a:r>
            <a:r>
              <a:rPr lang="en-US" sz="2400" i="1" baseline="-25000" dirty="0">
                <a:latin typeface="Arial" charset="0"/>
              </a:rPr>
              <a:t>1</a:t>
            </a:r>
            <a:r>
              <a:rPr lang="en-US" sz="2400" i="1" dirty="0">
                <a:latin typeface="Arial" charset="0"/>
              </a:rPr>
              <a:t>,x</a:t>
            </a:r>
            <a:r>
              <a:rPr lang="en-US" sz="2400" i="1" baseline="-25000" dirty="0">
                <a:latin typeface="Arial" charset="0"/>
              </a:rPr>
              <a:t>2</a:t>
            </a:r>
            <a:r>
              <a:rPr lang="en-US" sz="2400" i="1" dirty="0">
                <a:latin typeface="Arial" charset="0"/>
              </a:rPr>
              <a:t>,…,</a:t>
            </a:r>
            <a:r>
              <a:rPr lang="en-US" sz="2400" i="1" dirty="0" err="1">
                <a:latin typeface="Arial" charset="0"/>
              </a:rPr>
              <a:t>x</a:t>
            </a:r>
            <a:r>
              <a:rPr lang="en-US" sz="2400" i="1" baseline="-25000" dirty="0" err="1">
                <a:latin typeface="Arial" charset="0"/>
              </a:rPr>
              <a:t>n</a:t>
            </a:r>
            <a:r>
              <a:rPr lang="en-US" sz="2400" dirty="0">
                <a:latin typeface="Arial" charset="0"/>
              </a:rPr>
              <a:t>) </a:t>
            </a:r>
            <a:r>
              <a:rPr lang="en-US" sz="2400" dirty="0" smtClean="0">
                <a:latin typeface="Arial" charset="0"/>
              </a:rPr>
              <a:t>– sentences of an article</a:t>
            </a:r>
          </a:p>
          <a:p>
            <a:r>
              <a:rPr lang="en-US" sz="2400" b="1" dirty="0">
                <a:latin typeface="Arial" charset="0"/>
              </a:rPr>
              <a:t>s</a:t>
            </a:r>
            <a:r>
              <a:rPr lang="en-US" sz="2400" dirty="0" smtClean="0">
                <a:latin typeface="Arial" charset="0"/>
              </a:rPr>
              <a:t> = subset of supporting sentences</a:t>
            </a:r>
            <a:endParaRPr lang="en-US" sz="2400" b="1" dirty="0">
              <a:latin typeface="Arial" charset="0"/>
            </a:endParaRPr>
          </a:p>
          <a:p>
            <a:r>
              <a:rPr lang="en-US" sz="2400" b="1" dirty="0" smtClean="0">
                <a:latin typeface="Arial" charset="0"/>
              </a:rPr>
              <a:t>y </a:t>
            </a:r>
            <a:r>
              <a:rPr lang="en-US" sz="2400" dirty="0" smtClean="0">
                <a:latin typeface="Arial" charset="0"/>
              </a:rPr>
              <a:t>= sentiment label {+1,-1}</a:t>
            </a:r>
          </a:p>
          <a:p>
            <a:endParaRPr lang="en-US" sz="2000" dirty="0" smtClean="0">
              <a:latin typeface="Arial" charset="0"/>
            </a:endParaRPr>
          </a:p>
          <a:p>
            <a:endParaRPr lang="en-US" sz="2000" dirty="0">
              <a:latin typeface="Arial" charset="0"/>
            </a:endParaRPr>
          </a:p>
          <a:p>
            <a:r>
              <a:rPr lang="en-US" sz="2400" dirty="0" smtClean="0">
                <a:latin typeface="Arial" charset="0"/>
              </a:rPr>
              <a:t>Joint feature map:</a:t>
            </a:r>
            <a:endParaRPr lang="en-US" sz="2400" dirty="0">
              <a:latin typeface="Arial" charset="0"/>
            </a:endParaRPr>
          </a:p>
          <a:p>
            <a:endParaRPr lang="en-US" sz="3000" dirty="0">
              <a:latin typeface="Arial" charset="0"/>
            </a:endParaRPr>
          </a:p>
          <a:p>
            <a:endParaRPr lang="en-US" sz="500" dirty="0">
              <a:latin typeface="Arial" charset="0"/>
              <a:sym typeface="Symbol" charset="0"/>
            </a:endParaRPr>
          </a:p>
        </p:txBody>
      </p:sp>
      <p:graphicFrame>
        <p:nvGraphicFramePr>
          <p:cNvPr id="21506" name="Object 4"/>
          <p:cNvGraphicFramePr>
            <a:graphicFrameLocks noChangeAspect="1"/>
          </p:cNvGraphicFramePr>
          <p:nvPr>
            <p:ph sz="quarter" idx="2"/>
            <p:extLst>
              <p:ext uri="{D42A27DB-BD31-4B8C-83A1-F6EECF244321}">
                <p14:modId xmlns:p14="http://schemas.microsoft.com/office/powerpoint/2010/main" val="1071851447"/>
              </p:ext>
            </p:extLst>
          </p:nvPr>
        </p:nvGraphicFramePr>
        <p:xfrm>
          <a:off x="3657599" y="3048000"/>
          <a:ext cx="4550018" cy="1752600"/>
        </p:xfrm>
        <a:graphic>
          <a:graphicData uri="http://schemas.openxmlformats.org/presentationml/2006/ole">
            <mc:AlternateContent xmlns:mc="http://schemas.openxmlformats.org/markup-compatibility/2006">
              <mc:Choice xmlns:v="urn:schemas-microsoft-com:vml" Requires="v">
                <p:oleObj spid="_x0000_s113807" name="Equation" r:id="rId3" imgW="1879600" imgH="723900" progId="Equation.3">
                  <p:embed/>
                </p:oleObj>
              </mc:Choice>
              <mc:Fallback>
                <p:oleObj name="Equation" r:id="rId3" imgW="1879600" imgH="723900" progId="Equation.3">
                  <p:embed/>
                  <p:pic>
                    <p:nvPicPr>
                      <p:cNvPr id="0" name=""/>
                      <p:cNvPicPr>
                        <a:picLocks noChangeAspect="1" noChangeArrowheads="1"/>
                      </p:cNvPicPr>
                      <p:nvPr/>
                    </p:nvPicPr>
                    <p:blipFill>
                      <a:blip r:embed="rId4"/>
                      <a:srcRect/>
                      <a:stretch>
                        <a:fillRect/>
                      </a:stretch>
                    </p:blipFill>
                    <p:spPr bwMode="auto">
                      <a:xfrm>
                        <a:off x="3657599" y="3048000"/>
                        <a:ext cx="4550018" cy="1752600"/>
                      </a:xfrm>
                      <a:prstGeom prst="rect">
                        <a:avLst/>
                      </a:prstGeom>
                      <a:noFill/>
                      <a:ln>
                        <a:noFill/>
                      </a:ln>
                      <a:effectLst/>
                    </p:spPr>
                  </p:pic>
                </p:oleObj>
              </mc:Fallback>
            </mc:AlternateContent>
          </a:graphicData>
        </a:graphic>
      </p:graphicFrame>
      <p:graphicFrame>
        <p:nvGraphicFramePr>
          <p:cNvPr id="21507" name="Object 5"/>
          <p:cNvGraphicFramePr>
            <a:graphicFrameLocks noChangeAspect="1"/>
          </p:cNvGraphicFramePr>
          <p:nvPr>
            <p:ph sz="quarter" idx="3"/>
            <p:extLst>
              <p:ext uri="{D42A27DB-BD31-4B8C-83A1-F6EECF244321}">
                <p14:modId xmlns:p14="http://schemas.microsoft.com/office/powerpoint/2010/main" val="2340751137"/>
              </p:ext>
            </p:extLst>
          </p:nvPr>
        </p:nvGraphicFramePr>
        <p:xfrm>
          <a:off x="2128838" y="5105400"/>
          <a:ext cx="4843462" cy="825500"/>
        </p:xfrm>
        <a:graphic>
          <a:graphicData uri="http://schemas.openxmlformats.org/presentationml/2006/ole">
            <mc:AlternateContent xmlns:mc="http://schemas.openxmlformats.org/markup-compatibility/2006">
              <mc:Choice xmlns:v="urn:schemas-microsoft-com:vml" Requires="v">
                <p:oleObj spid="_x0000_s113808" name="Equation" r:id="rId5" imgW="2235200" imgH="381000" progId="Equation.3">
                  <p:embed/>
                </p:oleObj>
              </mc:Choice>
              <mc:Fallback>
                <p:oleObj name="Equation" r:id="rId5" imgW="2235200" imgH="381000" progId="Equation.3">
                  <p:embed/>
                  <p:pic>
                    <p:nvPicPr>
                      <p:cNvPr id="0" name=""/>
                      <p:cNvPicPr>
                        <a:picLocks noChangeAspect="1" noChangeArrowheads="1"/>
                      </p:cNvPicPr>
                      <p:nvPr/>
                    </p:nvPicPr>
                    <p:blipFill>
                      <a:blip r:embed="rId6"/>
                      <a:srcRect/>
                      <a:stretch>
                        <a:fillRect/>
                      </a:stretch>
                    </p:blipFill>
                    <p:spPr bwMode="auto">
                      <a:xfrm>
                        <a:off x="2128838" y="5105400"/>
                        <a:ext cx="4843462" cy="825500"/>
                      </a:xfrm>
                      <a:prstGeom prst="rect">
                        <a:avLst/>
                      </a:prstGeom>
                      <a:noFill/>
                      <a:ln w="9525">
                        <a:solidFill>
                          <a:schemeClr val="tx1"/>
                        </a:solidFill>
                        <a:miter lim="800000"/>
                        <a:headEnd/>
                        <a:tailEnd/>
                      </a:ln>
                      <a:effectLst/>
                    </p:spPr>
                  </p:pic>
                </p:oleObj>
              </mc:Fallback>
            </mc:AlternateContent>
          </a:graphicData>
        </a:graphic>
      </p:graphicFrame>
      <p:sp>
        <p:nvSpPr>
          <p:cNvPr id="21510" name="Text Box 8"/>
          <p:cNvSpPr txBox="1">
            <a:spLocks noChangeArrowheads="1"/>
          </p:cNvSpPr>
          <p:nvPr/>
        </p:nvSpPr>
        <p:spPr bwMode="auto">
          <a:xfrm>
            <a:off x="304800" y="6336268"/>
            <a:ext cx="4530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dirty="0" smtClean="0"/>
              <a:t>[</a:t>
            </a:r>
            <a:r>
              <a:rPr lang="en-US" b="0" dirty="0" err="1" smtClean="0"/>
              <a:t>Yessenalina</a:t>
            </a:r>
            <a:r>
              <a:rPr lang="en-US" b="0" dirty="0" smtClean="0"/>
              <a:t>, Yue &amp; </a:t>
            </a:r>
            <a:r>
              <a:rPr lang="en-US" b="0" dirty="0" err="1" smtClean="0"/>
              <a:t>Cardie</a:t>
            </a:r>
            <a:r>
              <a:rPr lang="en-US" b="0" dirty="0" smtClean="0"/>
              <a:t>, EMNLP 2010]</a:t>
            </a:r>
            <a:endParaRPr lang="en-US" b="0" dirty="0"/>
          </a:p>
        </p:txBody>
      </p:sp>
    </p:spTree>
    <p:extLst>
      <p:ext uri="{BB962C8B-B14F-4D97-AF65-F5344CB8AC3E}">
        <p14:creationId xmlns:p14="http://schemas.microsoft.com/office/powerpoint/2010/main" val="38280327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a:t>
            </a:r>
            <a:endParaRPr lang="en-US" dirty="0"/>
          </a:p>
        </p:txBody>
      </p:sp>
      <p:grpSp>
        <p:nvGrpSpPr>
          <p:cNvPr id="6" name="Group 5"/>
          <p:cNvGrpSpPr/>
          <p:nvPr/>
        </p:nvGrpSpPr>
        <p:grpSpPr>
          <a:xfrm>
            <a:off x="1905000" y="1905000"/>
            <a:ext cx="4114800" cy="3276600"/>
            <a:chOff x="1752600" y="2286000"/>
            <a:chExt cx="5105400" cy="4038600"/>
          </a:xfrm>
        </p:grpSpPr>
        <p:graphicFrame>
          <p:nvGraphicFramePr>
            <p:cNvPr id="4" name="Object 4"/>
            <p:cNvGraphicFramePr>
              <a:graphicFrameLocks noChangeAspect="1"/>
            </p:cNvGraphicFramePr>
            <p:nvPr>
              <p:extLst>
                <p:ext uri="{D42A27DB-BD31-4B8C-83A1-F6EECF244321}">
                  <p14:modId xmlns:p14="http://schemas.microsoft.com/office/powerpoint/2010/main" val="4178687972"/>
                </p:ext>
              </p:extLst>
            </p:nvPr>
          </p:nvGraphicFramePr>
          <p:xfrm>
            <a:off x="1905000" y="2362200"/>
            <a:ext cx="4792663" cy="3825875"/>
          </p:xfrm>
          <a:graphic>
            <a:graphicData uri="http://schemas.openxmlformats.org/presentationml/2006/ole">
              <mc:AlternateContent xmlns:mc="http://schemas.openxmlformats.org/markup-compatibility/2006">
                <mc:Choice xmlns:v="urn:schemas-microsoft-com:vml" Requires="v">
                  <p:oleObj spid="_x0000_s114824" name="Equation" r:id="rId3" imgW="2019300" imgH="1612900" progId="Equation.3">
                    <p:embed/>
                  </p:oleObj>
                </mc:Choice>
                <mc:Fallback>
                  <p:oleObj name="Equation" r:id="rId3" imgW="2019300" imgH="1612900" progId="Equation.3">
                    <p:embed/>
                    <p:pic>
                      <p:nvPicPr>
                        <p:cNvPr id="0" name=""/>
                        <p:cNvPicPr>
                          <a:picLocks noChangeAspect="1" noChangeArrowheads="1"/>
                        </p:cNvPicPr>
                        <p:nvPr/>
                      </p:nvPicPr>
                      <p:blipFill>
                        <a:blip r:embed="rId4"/>
                        <a:srcRect/>
                        <a:stretch>
                          <a:fillRect/>
                        </a:stretch>
                      </p:blipFill>
                      <p:spPr bwMode="auto">
                        <a:xfrm>
                          <a:off x="1905000" y="2362200"/>
                          <a:ext cx="4792663" cy="382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 name="Rectangle 4"/>
            <p:cNvSpPr/>
            <p:nvPr/>
          </p:nvSpPr>
          <p:spPr>
            <a:xfrm>
              <a:off x="1752600" y="2286000"/>
              <a:ext cx="5105400" cy="4038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533400" y="1905000"/>
            <a:ext cx="1299454" cy="461665"/>
          </a:xfrm>
          <a:prstGeom prst="rect">
            <a:avLst/>
          </a:prstGeom>
          <a:noFill/>
        </p:spPr>
        <p:txBody>
          <a:bodyPr wrap="none" rtlCol="0">
            <a:spAutoFit/>
          </a:bodyPr>
          <a:lstStyle/>
          <a:p>
            <a:r>
              <a:rPr lang="en-US" sz="2400" dirty="0"/>
              <a:t>h</a:t>
            </a:r>
            <a:r>
              <a:rPr lang="en-US" sz="2400" dirty="0" smtClean="0"/>
              <a:t>(</a:t>
            </a:r>
            <a:r>
              <a:rPr lang="en-US" sz="2400" b="1" dirty="0" err="1" smtClean="0"/>
              <a:t>x</a:t>
            </a:r>
            <a:r>
              <a:rPr lang="en-US" sz="2400" dirty="0" err="1" smtClean="0"/>
              <a:t>|w</a:t>
            </a:r>
            <a:r>
              <a:rPr lang="en-US" sz="2400" dirty="0" smtClean="0"/>
              <a:t>) =</a:t>
            </a:r>
            <a:endParaRPr lang="en-US" sz="2400" dirty="0"/>
          </a:p>
        </p:txBody>
      </p:sp>
      <p:graphicFrame>
        <p:nvGraphicFramePr>
          <p:cNvPr id="8" name="Object 4"/>
          <p:cNvGraphicFramePr>
            <a:graphicFrameLocks noChangeAspect="1"/>
          </p:cNvGraphicFramePr>
          <p:nvPr>
            <p:ph sz="quarter" idx="4294967295"/>
            <p:extLst>
              <p:ext uri="{D42A27DB-BD31-4B8C-83A1-F6EECF244321}">
                <p14:modId xmlns:p14="http://schemas.microsoft.com/office/powerpoint/2010/main" val="1371866357"/>
              </p:ext>
            </p:extLst>
          </p:nvPr>
        </p:nvGraphicFramePr>
        <p:xfrm>
          <a:off x="5105400" y="5191195"/>
          <a:ext cx="3733800" cy="1438205"/>
        </p:xfrm>
        <a:graphic>
          <a:graphicData uri="http://schemas.openxmlformats.org/presentationml/2006/ole">
            <mc:AlternateContent xmlns:mc="http://schemas.openxmlformats.org/markup-compatibility/2006">
              <mc:Choice xmlns:v="urn:schemas-microsoft-com:vml" Requires="v">
                <p:oleObj spid="_x0000_s114825" name="Equation" r:id="rId5" imgW="1879600" imgH="723900" progId="Equation.3">
                  <p:embed/>
                </p:oleObj>
              </mc:Choice>
              <mc:Fallback>
                <p:oleObj name="Equation" r:id="rId5" imgW="1879600" imgH="723900" progId="Equation.3">
                  <p:embed/>
                  <p:pic>
                    <p:nvPicPr>
                      <p:cNvPr id="0" name=""/>
                      <p:cNvPicPr>
                        <a:picLocks noChangeAspect="1" noChangeArrowheads="1"/>
                      </p:cNvPicPr>
                      <p:nvPr/>
                    </p:nvPicPr>
                    <p:blipFill>
                      <a:blip r:embed="rId6"/>
                      <a:srcRect/>
                      <a:stretch>
                        <a:fillRect/>
                      </a:stretch>
                    </p:blipFill>
                    <p:spPr bwMode="auto">
                      <a:xfrm>
                        <a:off x="5105400" y="5191195"/>
                        <a:ext cx="3733800" cy="1438205"/>
                      </a:xfrm>
                      <a:prstGeom prst="rect">
                        <a:avLst/>
                      </a:prstGeom>
                      <a:noFill/>
                      <a:ln>
                        <a:noFill/>
                      </a:ln>
                      <a:effectLst/>
                    </p:spPr>
                  </p:pic>
                </p:oleObj>
              </mc:Fallback>
            </mc:AlternateContent>
          </a:graphicData>
        </a:graphic>
      </p:graphicFrame>
      <p:sp>
        <p:nvSpPr>
          <p:cNvPr id="9" name="Text Box 8"/>
          <p:cNvSpPr txBox="1">
            <a:spLocks noChangeArrowheads="1"/>
          </p:cNvSpPr>
          <p:nvPr/>
        </p:nvSpPr>
        <p:spPr bwMode="auto">
          <a:xfrm>
            <a:off x="304800" y="6336268"/>
            <a:ext cx="4530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dirty="0" smtClean="0"/>
              <a:t>[</a:t>
            </a:r>
            <a:r>
              <a:rPr lang="en-US" b="0" dirty="0" err="1" smtClean="0"/>
              <a:t>Yessenalina</a:t>
            </a:r>
            <a:r>
              <a:rPr lang="en-US" b="0" dirty="0" smtClean="0"/>
              <a:t>, Yue &amp; </a:t>
            </a:r>
            <a:r>
              <a:rPr lang="en-US" b="0" dirty="0" err="1" smtClean="0"/>
              <a:t>Cardie</a:t>
            </a:r>
            <a:r>
              <a:rPr lang="en-US" b="0" dirty="0" smtClean="0"/>
              <a:t>, EMNLP 2010]</a:t>
            </a:r>
            <a:endParaRPr lang="en-US" b="0" dirty="0"/>
          </a:p>
        </p:txBody>
      </p:sp>
    </p:spTree>
    <p:extLst>
      <p:ext uri="{BB962C8B-B14F-4D97-AF65-F5344CB8AC3E}">
        <p14:creationId xmlns:p14="http://schemas.microsoft.com/office/powerpoint/2010/main" val="357531243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idx="4294967295"/>
          </p:nvPr>
        </p:nvSpPr>
        <p:spPr/>
        <p:txBody>
          <a:bodyPr/>
          <a:lstStyle/>
          <a:p>
            <a:pPr eaLnBrk="1" hangingPunct="1"/>
            <a:r>
              <a:rPr lang="en-US" dirty="0" smtClean="0">
                <a:latin typeface="Arial" charset="0"/>
              </a:rPr>
              <a:t>Latent Variable SVMs</a:t>
            </a:r>
            <a:endParaRPr lang="en-US" dirty="0">
              <a:latin typeface="Arial" charset="0"/>
            </a:endParaRPr>
          </a:p>
        </p:txBody>
      </p:sp>
      <p:sp>
        <p:nvSpPr>
          <p:cNvPr id="2054" name="Rectangle 3"/>
          <p:cNvSpPr>
            <a:spLocks noGrp="1" noChangeArrowheads="1"/>
          </p:cNvSpPr>
          <p:nvPr>
            <p:ph type="body" sz="half" idx="4294967295"/>
          </p:nvPr>
        </p:nvSpPr>
        <p:spPr>
          <a:xfrm>
            <a:off x="457200" y="1600200"/>
            <a:ext cx="8077200" cy="4953000"/>
          </a:xfrm>
        </p:spPr>
        <p:txBody>
          <a:bodyPr/>
          <a:lstStyle/>
          <a:p>
            <a:pPr eaLnBrk="1" hangingPunct="1"/>
            <a:r>
              <a:rPr lang="en-US" sz="2400" dirty="0" smtClean="0">
                <a:latin typeface="Arial" charset="0"/>
              </a:rPr>
              <a:t>Input: </a:t>
            </a:r>
            <a:r>
              <a:rPr lang="en-US" sz="2400" b="1" dirty="0" smtClean="0">
                <a:latin typeface="Arial" charset="0"/>
              </a:rPr>
              <a:t>x </a:t>
            </a:r>
            <a:r>
              <a:rPr lang="en-US" sz="2400" dirty="0" smtClean="0">
                <a:latin typeface="Arial" charset="0"/>
              </a:rPr>
              <a:t>= (</a:t>
            </a:r>
            <a:r>
              <a:rPr lang="en-US" sz="2400" i="1" dirty="0" smtClean="0">
                <a:latin typeface="Arial" charset="0"/>
              </a:rPr>
              <a:t>x</a:t>
            </a:r>
            <a:r>
              <a:rPr lang="en-US" sz="2400" i="1" baseline="-25000" dirty="0" smtClean="0">
                <a:latin typeface="Arial" charset="0"/>
              </a:rPr>
              <a:t>1</a:t>
            </a:r>
            <a:r>
              <a:rPr lang="en-US" sz="2400" i="1" dirty="0" smtClean="0">
                <a:latin typeface="Arial" charset="0"/>
              </a:rPr>
              <a:t>,x</a:t>
            </a:r>
            <a:r>
              <a:rPr lang="en-US" sz="2400" i="1" baseline="-25000" dirty="0" smtClean="0">
                <a:latin typeface="Arial" charset="0"/>
              </a:rPr>
              <a:t>2</a:t>
            </a:r>
            <a:r>
              <a:rPr lang="en-US" sz="2400" i="1" dirty="0" smtClean="0">
                <a:latin typeface="Arial" charset="0"/>
              </a:rPr>
              <a:t>,…,</a:t>
            </a:r>
            <a:r>
              <a:rPr lang="en-US" sz="2400" i="1" dirty="0" err="1" smtClean="0">
                <a:latin typeface="Arial" charset="0"/>
              </a:rPr>
              <a:t>x</a:t>
            </a:r>
            <a:r>
              <a:rPr lang="en-US" sz="2400" i="1" baseline="-25000" dirty="0" err="1" smtClean="0">
                <a:latin typeface="Arial" charset="0"/>
              </a:rPr>
              <a:t>n</a:t>
            </a:r>
            <a:r>
              <a:rPr lang="en-US" sz="2400" dirty="0" smtClean="0">
                <a:latin typeface="Arial" charset="0"/>
              </a:rPr>
              <a:t>) – sentences of an article</a:t>
            </a:r>
            <a:endParaRPr lang="en-US" sz="2400" dirty="0">
              <a:latin typeface="Arial" charset="0"/>
            </a:endParaRPr>
          </a:p>
          <a:p>
            <a:pPr eaLnBrk="1" hangingPunct="1"/>
            <a:r>
              <a:rPr lang="en-US" sz="2400" dirty="0" smtClean="0">
                <a:latin typeface="Arial" charset="0"/>
              </a:rPr>
              <a:t>Output: </a:t>
            </a:r>
            <a:r>
              <a:rPr lang="en-US" sz="2400" b="1" dirty="0" smtClean="0">
                <a:latin typeface="Arial" charset="0"/>
              </a:rPr>
              <a:t>y</a:t>
            </a:r>
            <a:r>
              <a:rPr lang="en-US" sz="2400" dirty="0" smtClean="0">
                <a:latin typeface="Arial" charset="0"/>
              </a:rPr>
              <a:t> </a:t>
            </a:r>
            <a:r>
              <a:rPr lang="en-US" sz="2400" dirty="0">
                <a:latin typeface="Arial" charset="0"/>
              </a:rPr>
              <a:t>(either +1 or -1</a:t>
            </a:r>
            <a:r>
              <a:rPr lang="en-US" sz="2400" dirty="0" smtClean="0">
                <a:latin typeface="Arial" charset="0"/>
              </a:rPr>
              <a:t>), </a:t>
            </a:r>
            <a:r>
              <a:rPr lang="en-US" sz="2400" b="1" dirty="0" smtClean="0">
                <a:latin typeface="Arial" charset="0"/>
              </a:rPr>
              <a:t>s</a:t>
            </a:r>
            <a:r>
              <a:rPr lang="en-US" sz="2400" dirty="0" smtClean="0">
                <a:latin typeface="Arial" charset="0"/>
              </a:rPr>
              <a:t> (supporting sentences)</a:t>
            </a:r>
            <a:endParaRPr lang="en-US" sz="1600" i="1" dirty="0" smtClean="0">
              <a:latin typeface="Arial" charset="0"/>
            </a:endParaRPr>
          </a:p>
          <a:p>
            <a:pPr eaLnBrk="1" hangingPunct="1">
              <a:spcBef>
                <a:spcPct val="0"/>
              </a:spcBef>
              <a:buFontTx/>
              <a:buNone/>
            </a:pPr>
            <a:endParaRPr lang="en-US" sz="1600" i="1" dirty="0" smtClean="0">
              <a:latin typeface="Arial" charset="0"/>
            </a:endParaRPr>
          </a:p>
          <a:p>
            <a:pPr eaLnBrk="1" hangingPunct="1">
              <a:spcBef>
                <a:spcPct val="0"/>
              </a:spcBef>
              <a:buFontTx/>
              <a:buNone/>
            </a:pPr>
            <a:endParaRPr lang="en-US" sz="1600" i="1" dirty="0" smtClean="0">
              <a:latin typeface="Arial" charset="0"/>
            </a:endParaRPr>
          </a:p>
          <a:p>
            <a:pPr eaLnBrk="1" hangingPunct="1">
              <a:spcBef>
                <a:spcPct val="0"/>
              </a:spcBef>
              <a:buFontTx/>
              <a:buNone/>
            </a:pPr>
            <a:endParaRPr lang="en-US" sz="1600" i="1" dirty="0">
              <a:latin typeface="Arial" charset="0"/>
            </a:endParaRPr>
          </a:p>
          <a:p>
            <a:pPr eaLnBrk="1" hangingPunct="1">
              <a:spcBef>
                <a:spcPct val="0"/>
              </a:spcBef>
            </a:pPr>
            <a:r>
              <a:rPr lang="en-US" sz="2400" dirty="0">
                <a:latin typeface="Arial" charset="0"/>
              </a:rPr>
              <a:t>Training: </a:t>
            </a:r>
          </a:p>
          <a:p>
            <a:pPr marL="0" indent="0" eaLnBrk="1" hangingPunct="1">
              <a:spcBef>
                <a:spcPct val="0"/>
              </a:spcBef>
              <a:buNone/>
            </a:pPr>
            <a:endParaRPr lang="en-US" dirty="0">
              <a:latin typeface="Arial" charset="0"/>
            </a:endParaRPr>
          </a:p>
          <a:p>
            <a:pPr eaLnBrk="1" hangingPunct="1">
              <a:spcBef>
                <a:spcPct val="0"/>
              </a:spcBef>
              <a:buFontTx/>
              <a:buNone/>
            </a:pPr>
            <a:r>
              <a:rPr lang="en-US" sz="2400" dirty="0" smtClean="0">
                <a:latin typeface="Arial" charset="0"/>
              </a:rPr>
              <a:t>    subject </a:t>
            </a:r>
            <a:r>
              <a:rPr lang="en-US" sz="2400" dirty="0">
                <a:latin typeface="Arial" charset="0"/>
              </a:rPr>
              <a:t>to</a:t>
            </a:r>
            <a:r>
              <a:rPr lang="en-US" sz="2400" dirty="0" smtClean="0">
                <a:latin typeface="Arial" charset="0"/>
              </a:rPr>
              <a:t>:</a:t>
            </a:r>
          </a:p>
          <a:p>
            <a:pPr eaLnBrk="1" hangingPunct="1">
              <a:spcBef>
                <a:spcPct val="0"/>
              </a:spcBef>
              <a:buFontTx/>
              <a:buNone/>
            </a:pPr>
            <a:endParaRPr lang="en-US" sz="2400" dirty="0">
              <a:latin typeface="Arial" charset="0"/>
            </a:endParaRPr>
          </a:p>
          <a:p>
            <a:pPr eaLnBrk="1" hangingPunct="1">
              <a:spcBef>
                <a:spcPct val="0"/>
              </a:spcBef>
              <a:buFontTx/>
              <a:buNone/>
            </a:pPr>
            <a:endParaRPr lang="en-US" sz="2400" dirty="0" smtClean="0">
              <a:latin typeface="Arial" charset="0"/>
            </a:endParaRPr>
          </a:p>
          <a:p>
            <a:pPr eaLnBrk="1" hangingPunct="1">
              <a:spcBef>
                <a:spcPct val="0"/>
              </a:spcBef>
              <a:buFontTx/>
              <a:buNone/>
            </a:pPr>
            <a:endParaRPr lang="en-US" sz="2400" dirty="0">
              <a:latin typeface="Arial" charset="0"/>
            </a:endParaRPr>
          </a:p>
          <a:p>
            <a:pPr eaLnBrk="1" hangingPunct="1">
              <a:spcBef>
                <a:spcPct val="0"/>
              </a:spcBef>
              <a:buFontTx/>
              <a:buNone/>
            </a:pPr>
            <a:endParaRPr lang="en-US" sz="1600" dirty="0">
              <a:latin typeface="Arial" charset="0"/>
            </a:endParaRPr>
          </a:p>
          <a:p>
            <a:pPr eaLnBrk="1" hangingPunct="1">
              <a:spcBef>
                <a:spcPct val="0"/>
              </a:spcBef>
              <a:buFontTx/>
              <a:buNone/>
            </a:pPr>
            <a:endParaRPr lang="en-US" sz="500" dirty="0">
              <a:latin typeface="Arial" charset="0"/>
            </a:endParaRPr>
          </a:p>
          <a:p>
            <a:pPr eaLnBrk="1" hangingPunct="1">
              <a:spcBef>
                <a:spcPct val="0"/>
              </a:spcBef>
              <a:buFontTx/>
              <a:buNone/>
            </a:pPr>
            <a:endParaRPr lang="en-US" sz="500" dirty="0" smtClean="0">
              <a:latin typeface="Arial" charset="0"/>
            </a:endParaRPr>
          </a:p>
          <a:p>
            <a:pPr eaLnBrk="1" hangingPunct="1">
              <a:spcBef>
                <a:spcPct val="0"/>
              </a:spcBef>
              <a:buFontTx/>
              <a:buNone/>
            </a:pPr>
            <a:endParaRPr lang="en-US" sz="500" dirty="0">
              <a:latin typeface="Arial" charset="0"/>
            </a:endParaRPr>
          </a:p>
          <a:p>
            <a:pPr eaLnBrk="1" hangingPunct="1">
              <a:spcBef>
                <a:spcPct val="0"/>
              </a:spcBef>
              <a:buFontTx/>
              <a:buNone/>
            </a:pPr>
            <a:endParaRPr lang="en-US" sz="500" dirty="0">
              <a:latin typeface="Arial" charset="0"/>
            </a:endParaRPr>
          </a:p>
        </p:txBody>
      </p:sp>
      <p:graphicFrame>
        <p:nvGraphicFramePr>
          <p:cNvPr id="2050" name="Object 4"/>
          <p:cNvGraphicFramePr>
            <a:graphicFrameLocks noChangeAspect="1"/>
          </p:cNvGraphicFramePr>
          <p:nvPr>
            <p:ph sz="quarter" idx="4294967295"/>
            <p:extLst>
              <p:ext uri="{D42A27DB-BD31-4B8C-83A1-F6EECF244321}">
                <p14:modId xmlns:p14="http://schemas.microsoft.com/office/powerpoint/2010/main" val="1354971642"/>
              </p:ext>
            </p:extLst>
          </p:nvPr>
        </p:nvGraphicFramePr>
        <p:xfrm>
          <a:off x="2884122" y="2819400"/>
          <a:ext cx="3516678" cy="1066800"/>
        </p:xfrm>
        <a:graphic>
          <a:graphicData uri="http://schemas.openxmlformats.org/presentationml/2006/ole">
            <mc:AlternateContent xmlns:mc="http://schemas.openxmlformats.org/markup-compatibility/2006">
              <mc:Choice xmlns:v="urn:schemas-microsoft-com:vml" Requires="v">
                <p:oleObj spid="_x0000_s115845" name="Equation" r:id="rId3" imgW="1422360" imgH="431640" progId="Equation.3">
                  <p:embed/>
                </p:oleObj>
              </mc:Choice>
              <mc:Fallback>
                <p:oleObj name="Equation" r:id="rId3" imgW="14223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4122" y="2819400"/>
                        <a:ext cx="3516678" cy="10668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88187710"/>
              </p:ext>
            </p:extLst>
          </p:nvPr>
        </p:nvGraphicFramePr>
        <p:xfrm>
          <a:off x="838200" y="4495800"/>
          <a:ext cx="7656512" cy="650875"/>
        </p:xfrm>
        <a:graphic>
          <a:graphicData uri="http://schemas.openxmlformats.org/presentationml/2006/ole">
            <mc:AlternateContent xmlns:mc="http://schemas.openxmlformats.org/markup-compatibility/2006">
              <mc:Choice xmlns:v="urn:schemas-microsoft-com:vml" Requires="v">
                <p:oleObj spid="_x0000_s115846" name="Equation" r:id="rId5" imgW="3429000" imgH="292100" progId="Equation.3">
                  <p:embed/>
                </p:oleObj>
              </mc:Choice>
              <mc:Fallback>
                <p:oleObj name="Equation" r:id="rId5" imgW="3429000" imgH="292100" progId="Equation.3">
                  <p:embed/>
                  <p:pic>
                    <p:nvPicPr>
                      <p:cNvPr id="0" name=""/>
                      <p:cNvPicPr>
                        <a:picLocks noChangeAspect="1" noChangeArrowheads="1"/>
                      </p:cNvPicPr>
                      <p:nvPr/>
                    </p:nvPicPr>
                    <p:blipFill>
                      <a:blip r:embed="rId6"/>
                      <a:srcRect/>
                      <a:stretch>
                        <a:fillRect/>
                      </a:stretch>
                    </p:blipFill>
                    <p:spPr bwMode="auto">
                      <a:xfrm>
                        <a:off x="838200" y="4495800"/>
                        <a:ext cx="7656512" cy="650875"/>
                      </a:xfrm>
                      <a:prstGeom prst="rect">
                        <a:avLst/>
                      </a:prstGeom>
                      <a:noFill/>
                      <a:ln>
                        <a:noFill/>
                      </a:ln>
                    </p:spPr>
                  </p:pic>
                </p:oleObj>
              </mc:Fallback>
            </mc:AlternateContent>
          </a:graphicData>
        </a:graphic>
      </p:graphicFrame>
      <p:sp>
        <p:nvSpPr>
          <p:cNvPr id="2" name="TextBox 1"/>
          <p:cNvSpPr txBox="1"/>
          <p:nvPr/>
        </p:nvSpPr>
        <p:spPr>
          <a:xfrm>
            <a:off x="2010672" y="5486400"/>
            <a:ext cx="1799328" cy="430887"/>
          </a:xfrm>
          <a:prstGeom prst="rect">
            <a:avLst/>
          </a:prstGeom>
          <a:noFill/>
        </p:spPr>
        <p:txBody>
          <a:bodyPr wrap="none" rtlCol="0">
            <a:spAutoFit/>
          </a:bodyPr>
          <a:lstStyle/>
          <a:p>
            <a:r>
              <a:rPr lang="en-US" sz="2200" b="1" dirty="0" smtClean="0">
                <a:solidFill>
                  <a:srgbClr val="800000"/>
                </a:solidFill>
              </a:rPr>
              <a:t>Not convex!</a:t>
            </a:r>
            <a:endParaRPr lang="en-US" sz="2200" b="1" dirty="0">
              <a:solidFill>
                <a:srgbClr val="800000"/>
              </a:solidFill>
            </a:endParaRPr>
          </a:p>
        </p:txBody>
      </p:sp>
      <p:sp>
        <p:nvSpPr>
          <p:cNvPr id="15" name="Text Box 8"/>
          <p:cNvSpPr txBox="1">
            <a:spLocks noChangeArrowheads="1"/>
          </p:cNvSpPr>
          <p:nvPr/>
        </p:nvSpPr>
        <p:spPr bwMode="auto">
          <a:xfrm>
            <a:off x="304800" y="6336268"/>
            <a:ext cx="60364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dirty="0" smtClean="0"/>
              <a:t>[Yu &amp; </a:t>
            </a:r>
            <a:r>
              <a:rPr lang="en-US" b="0" dirty="0" err="1" smtClean="0"/>
              <a:t>Joachims</a:t>
            </a:r>
            <a:r>
              <a:rPr lang="en-US" b="0" dirty="0" smtClean="0"/>
              <a:t>, 2009] [</a:t>
            </a:r>
            <a:r>
              <a:rPr lang="en-US" b="0" dirty="0" err="1" smtClean="0"/>
              <a:t>Yessenalina</a:t>
            </a:r>
            <a:r>
              <a:rPr lang="en-US" b="0" dirty="0" smtClean="0"/>
              <a:t>, Yue &amp; </a:t>
            </a:r>
            <a:r>
              <a:rPr lang="en-US" b="0" dirty="0" err="1" smtClean="0"/>
              <a:t>Cardie</a:t>
            </a:r>
            <a:r>
              <a:rPr lang="en-US" b="0" dirty="0" smtClean="0"/>
              <a:t>, 2010]</a:t>
            </a:r>
            <a:endParaRPr lang="en-US" b="0" dirty="0"/>
          </a:p>
        </p:txBody>
      </p:sp>
      <p:sp>
        <p:nvSpPr>
          <p:cNvPr id="10" name="Left Brace 9"/>
          <p:cNvSpPr/>
          <p:nvPr/>
        </p:nvSpPr>
        <p:spPr>
          <a:xfrm rot="16200000">
            <a:off x="2743200" y="3886200"/>
            <a:ext cx="304800" cy="2743200"/>
          </a:xfrm>
          <a:prstGeom prst="leftBrace">
            <a:avLst/>
          </a:prstGeom>
          <a:ln w="3810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0220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3800">
                <a:latin typeface="Arial" charset="0"/>
              </a:rPr>
              <a:t>Examples of Complex Output Spaces</a:t>
            </a:r>
          </a:p>
        </p:txBody>
      </p:sp>
      <p:sp>
        <p:nvSpPr>
          <p:cNvPr id="18435" name="Content Placeholder 2"/>
          <p:cNvSpPr>
            <a:spLocks noGrp="1"/>
          </p:cNvSpPr>
          <p:nvPr>
            <p:ph idx="1"/>
          </p:nvPr>
        </p:nvSpPr>
        <p:spPr/>
        <p:txBody>
          <a:bodyPr/>
          <a:lstStyle/>
          <a:p>
            <a:pPr eaLnBrk="1" hangingPunct="1">
              <a:spcBef>
                <a:spcPts val="600"/>
              </a:spcBef>
              <a:spcAft>
                <a:spcPts val="600"/>
              </a:spcAft>
            </a:pPr>
            <a:r>
              <a:rPr lang="en-US" sz="2800" dirty="0">
                <a:latin typeface="Arial" charset="0"/>
              </a:rPr>
              <a:t>Multi</a:t>
            </a:r>
            <a:r>
              <a:rPr lang="en-US" sz="2800" dirty="0" smtClean="0">
                <a:latin typeface="Arial" charset="0"/>
              </a:rPr>
              <a:t>-label Prediction</a:t>
            </a:r>
          </a:p>
          <a:p>
            <a:pPr eaLnBrk="1" hangingPunct="1">
              <a:spcBef>
                <a:spcPts val="600"/>
              </a:spcBef>
              <a:spcAft>
                <a:spcPts val="600"/>
              </a:spcAft>
            </a:pPr>
            <a:r>
              <a:rPr lang="en-US" sz="2800" dirty="0" smtClean="0">
                <a:latin typeface="Arial" charset="0"/>
              </a:rPr>
              <a:t>Protein </a:t>
            </a:r>
            <a:r>
              <a:rPr lang="en-US" sz="2800" dirty="0">
                <a:latin typeface="Arial" charset="0"/>
              </a:rPr>
              <a:t>Sequence Alignment</a:t>
            </a:r>
          </a:p>
          <a:p>
            <a:pPr eaLnBrk="1" hangingPunct="1">
              <a:spcBef>
                <a:spcPts val="600"/>
              </a:spcBef>
              <a:spcAft>
                <a:spcPts val="600"/>
              </a:spcAft>
            </a:pPr>
            <a:r>
              <a:rPr lang="en-US" sz="2800" dirty="0">
                <a:latin typeface="Arial" charset="0"/>
              </a:rPr>
              <a:t>Noun Phrase Co-reference </a:t>
            </a:r>
            <a:r>
              <a:rPr lang="en-US" sz="2800" dirty="0" smtClean="0">
                <a:latin typeface="Arial" charset="0"/>
              </a:rPr>
              <a:t>Clustering</a:t>
            </a:r>
          </a:p>
          <a:p>
            <a:pPr eaLnBrk="1" hangingPunct="1">
              <a:spcBef>
                <a:spcPts val="600"/>
              </a:spcBef>
              <a:spcAft>
                <a:spcPts val="600"/>
              </a:spcAft>
            </a:pPr>
            <a:r>
              <a:rPr lang="en-US" sz="2800" dirty="0" smtClean="0">
                <a:latin typeface="Arial" charset="0"/>
              </a:rPr>
              <a:t>Rankings in Information Retrieval</a:t>
            </a:r>
            <a:endParaRPr lang="en-US" sz="2800" dirty="0">
              <a:latin typeface="Arial" charset="0"/>
            </a:endParaRPr>
          </a:p>
          <a:p>
            <a:pPr eaLnBrk="1" hangingPunct="1">
              <a:spcBef>
                <a:spcPts val="600"/>
              </a:spcBef>
            </a:pPr>
            <a:r>
              <a:rPr lang="en-US" sz="2800" dirty="0" smtClean="0">
                <a:latin typeface="Arial" charset="0"/>
              </a:rPr>
              <a:t>Inference in Graphical </a:t>
            </a:r>
            <a:r>
              <a:rPr lang="en-US" sz="2800" dirty="0">
                <a:latin typeface="Arial" charset="0"/>
              </a:rPr>
              <a:t>Models</a:t>
            </a:r>
          </a:p>
          <a:p>
            <a:pPr marL="457200" lvl="1" indent="0" eaLnBrk="1" hangingPunct="1">
              <a:spcBef>
                <a:spcPts val="600"/>
              </a:spcBef>
              <a:spcAft>
                <a:spcPts val="600"/>
              </a:spcAft>
              <a:buNone/>
            </a:pPr>
            <a:endParaRPr lang="en-US" sz="2400" dirty="0" smtClean="0">
              <a:latin typeface="Arial" charset="0"/>
            </a:endParaRPr>
          </a:p>
          <a:p>
            <a:pPr eaLnBrk="1" hangingPunct="1">
              <a:spcBef>
                <a:spcPts val="600"/>
              </a:spcBef>
              <a:spcAft>
                <a:spcPts val="600"/>
              </a:spcAft>
            </a:pPr>
            <a:r>
              <a:rPr lang="en-US" sz="2800" dirty="0" smtClean="0">
                <a:latin typeface="Arial" charset="0"/>
              </a:rPr>
              <a:t>…and many more.</a:t>
            </a:r>
            <a:endParaRPr lang="en-US" sz="2800"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idx="4294967295"/>
          </p:nvPr>
        </p:nvSpPr>
        <p:spPr/>
        <p:txBody>
          <a:bodyPr/>
          <a:lstStyle/>
          <a:p>
            <a:pPr eaLnBrk="1" hangingPunct="1"/>
            <a:r>
              <a:rPr lang="en-US" dirty="0" smtClean="0">
                <a:latin typeface="Arial" charset="0"/>
              </a:rPr>
              <a:t>Training Using CCCP</a:t>
            </a:r>
            <a:endParaRPr lang="en-US" dirty="0">
              <a:latin typeface="Arial" charset="0"/>
            </a:endParaRPr>
          </a:p>
        </p:txBody>
      </p:sp>
      <p:sp>
        <p:nvSpPr>
          <p:cNvPr id="2054" name="Rectangle 3"/>
          <p:cNvSpPr>
            <a:spLocks noGrp="1" noChangeArrowheads="1"/>
          </p:cNvSpPr>
          <p:nvPr>
            <p:ph type="body" sz="half" idx="4294967295"/>
          </p:nvPr>
        </p:nvSpPr>
        <p:spPr>
          <a:xfrm>
            <a:off x="457200" y="1600200"/>
            <a:ext cx="8077200" cy="4953000"/>
          </a:xfrm>
        </p:spPr>
        <p:txBody>
          <a:bodyPr/>
          <a:lstStyle/>
          <a:p>
            <a:pPr eaLnBrk="1" hangingPunct="1"/>
            <a:r>
              <a:rPr lang="en-US" sz="2400" dirty="0" smtClean="0">
                <a:latin typeface="Arial" charset="0"/>
              </a:rPr>
              <a:t>First initialize </a:t>
            </a:r>
            <a:r>
              <a:rPr lang="en-US" sz="2400" b="1" dirty="0" smtClean="0">
                <a:latin typeface="Arial" charset="0"/>
              </a:rPr>
              <a:t>s</a:t>
            </a:r>
            <a:r>
              <a:rPr lang="en-US" sz="2400" baseline="30000" dirty="0" smtClean="0">
                <a:latin typeface="Arial" charset="0"/>
              </a:rPr>
              <a:t>(</a:t>
            </a:r>
            <a:r>
              <a:rPr lang="en-US" sz="2400" baseline="30000" dirty="0" err="1" smtClean="0">
                <a:latin typeface="Arial" charset="0"/>
              </a:rPr>
              <a:t>i</a:t>
            </a:r>
            <a:r>
              <a:rPr lang="en-US" sz="2400" baseline="30000" dirty="0" smtClean="0">
                <a:latin typeface="Arial" charset="0"/>
              </a:rPr>
              <a:t>)</a:t>
            </a:r>
            <a:r>
              <a:rPr lang="en-US" sz="2400" dirty="0" smtClean="0">
                <a:latin typeface="Arial" charset="0"/>
              </a:rPr>
              <a:t> for each training instance</a:t>
            </a:r>
            <a:endParaRPr lang="en-US" sz="1600" dirty="0" smtClean="0">
              <a:latin typeface="Arial" charset="0"/>
            </a:endParaRPr>
          </a:p>
          <a:p>
            <a:pPr eaLnBrk="1" hangingPunct="1">
              <a:spcBef>
                <a:spcPct val="0"/>
              </a:spcBef>
              <a:buFontTx/>
              <a:buNone/>
            </a:pPr>
            <a:endParaRPr lang="en-US" sz="1600" i="1" dirty="0">
              <a:latin typeface="Arial" charset="0"/>
            </a:endParaRPr>
          </a:p>
          <a:p>
            <a:pPr eaLnBrk="1" hangingPunct="1">
              <a:spcBef>
                <a:spcPct val="0"/>
              </a:spcBef>
            </a:pPr>
            <a:r>
              <a:rPr lang="en-US" sz="2400" dirty="0" smtClean="0">
                <a:latin typeface="Arial" charset="0"/>
              </a:rPr>
              <a:t>(1) train: </a:t>
            </a:r>
            <a:endParaRPr lang="en-US" sz="2400" dirty="0">
              <a:latin typeface="Arial" charset="0"/>
            </a:endParaRPr>
          </a:p>
          <a:p>
            <a:pPr marL="0" indent="0" eaLnBrk="1" hangingPunct="1">
              <a:spcBef>
                <a:spcPct val="0"/>
              </a:spcBef>
              <a:buNone/>
            </a:pPr>
            <a:endParaRPr lang="en-US" sz="3800" dirty="0">
              <a:latin typeface="Arial" charset="0"/>
            </a:endParaRPr>
          </a:p>
          <a:p>
            <a:pPr eaLnBrk="1" hangingPunct="1">
              <a:spcBef>
                <a:spcPct val="0"/>
              </a:spcBef>
              <a:buFontTx/>
              <a:buNone/>
            </a:pPr>
            <a:r>
              <a:rPr lang="en-US" sz="2400" dirty="0" smtClean="0">
                <a:latin typeface="Arial" charset="0"/>
              </a:rPr>
              <a:t>     </a:t>
            </a:r>
            <a:r>
              <a:rPr lang="en-US" sz="2400" dirty="0" err="1" smtClean="0">
                <a:latin typeface="Arial" charset="0"/>
              </a:rPr>
              <a:t>s.t.</a:t>
            </a:r>
            <a:r>
              <a:rPr lang="en-US" sz="2400" dirty="0" smtClean="0">
                <a:latin typeface="Arial" charset="0"/>
              </a:rPr>
              <a:t>:</a:t>
            </a:r>
          </a:p>
          <a:p>
            <a:pPr eaLnBrk="1" hangingPunct="1">
              <a:spcBef>
                <a:spcPct val="0"/>
              </a:spcBef>
              <a:buFontTx/>
              <a:buNone/>
            </a:pPr>
            <a:endParaRPr lang="en-US" sz="2400" dirty="0">
              <a:latin typeface="Arial" charset="0"/>
            </a:endParaRPr>
          </a:p>
          <a:p>
            <a:pPr eaLnBrk="1" hangingPunct="1">
              <a:spcBef>
                <a:spcPct val="0"/>
              </a:spcBef>
              <a:buFontTx/>
              <a:buNone/>
            </a:pPr>
            <a:endParaRPr lang="en-US" sz="2400" dirty="0" smtClean="0">
              <a:latin typeface="Arial" charset="0"/>
            </a:endParaRPr>
          </a:p>
          <a:p>
            <a:pPr eaLnBrk="1" hangingPunct="1">
              <a:spcBef>
                <a:spcPct val="0"/>
              </a:spcBef>
              <a:buFontTx/>
              <a:buNone/>
            </a:pPr>
            <a:endParaRPr lang="en-US" sz="2800" dirty="0">
              <a:latin typeface="Arial" charset="0"/>
            </a:endParaRPr>
          </a:p>
          <a:p>
            <a:pPr eaLnBrk="1" hangingPunct="1">
              <a:spcBef>
                <a:spcPct val="0"/>
              </a:spcBef>
            </a:pPr>
            <a:r>
              <a:rPr lang="en-US" sz="2400" dirty="0" smtClean="0">
                <a:latin typeface="Arial" charset="0"/>
              </a:rPr>
              <a:t>(2) infer </a:t>
            </a:r>
            <a:r>
              <a:rPr lang="en-US" sz="2400" b="1" dirty="0" smtClean="0">
                <a:latin typeface="Arial" charset="0"/>
              </a:rPr>
              <a:t>s</a:t>
            </a:r>
            <a:r>
              <a:rPr lang="en-US" sz="2400" baseline="30000" dirty="0" smtClean="0">
                <a:latin typeface="Arial" charset="0"/>
              </a:rPr>
              <a:t>(</a:t>
            </a:r>
            <a:r>
              <a:rPr lang="en-US" sz="2400" baseline="30000" dirty="0" err="1" smtClean="0">
                <a:latin typeface="Arial" charset="0"/>
              </a:rPr>
              <a:t>i</a:t>
            </a:r>
            <a:r>
              <a:rPr lang="en-US" sz="2400" baseline="30000" dirty="0" smtClean="0">
                <a:latin typeface="Arial" charset="0"/>
              </a:rPr>
              <a:t>)</a:t>
            </a:r>
            <a:r>
              <a:rPr lang="en-US" sz="2400" dirty="0" smtClean="0">
                <a:latin typeface="Arial" charset="0"/>
              </a:rPr>
              <a:t> from w:</a:t>
            </a:r>
          </a:p>
          <a:p>
            <a:pPr eaLnBrk="1" hangingPunct="1">
              <a:spcBef>
                <a:spcPct val="0"/>
              </a:spcBef>
            </a:pPr>
            <a:endParaRPr lang="en-US" sz="2400" dirty="0">
              <a:latin typeface="Arial" charset="0"/>
            </a:endParaRPr>
          </a:p>
          <a:p>
            <a:pPr eaLnBrk="1" hangingPunct="1">
              <a:spcBef>
                <a:spcPct val="0"/>
              </a:spcBef>
            </a:pPr>
            <a:r>
              <a:rPr lang="en-US" sz="2400" dirty="0" smtClean="0">
                <a:latin typeface="Arial" charset="0"/>
              </a:rPr>
              <a:t>Repeat (1) and (2) …</a:t>
            </a:r>
          </a:p>
          <a:p>
            <a:pPr eaLnBrk="1" hangingPunct="1">
              <a:spcBef>
                <a:spcPct val="0"/>
              </a:spcBef>
              <a:buFontTx/>
              <a:buNone/>
            </a:pPr>
            <a:endParaRPr lang="en-US" sz="2400" dirty="0">
              <a:latin typeface="Arial" charset="0"/>
            </a:endParaRPr>
          </a:p>
          <a:p>
            <a:pPr eaLnBrk="1" hangingPunct="1">
              <a:spcBef>
                <a:spcPct val="0"/>
              </a:spcBef>
              <a:buFontTx/>
              <a:buNone/>
            </a:pPr>
            <a:endParaRPr lang="en-US" sz="2400" dirty="0" smtClean="0">
              <a:latin typeface="Arial" charset="0"/>
            </a:endParaRPr>
          </a:p>
          <a:p>
            <a:pPr eaLnBrk="1" hangingPunct="1">
              <a:spcBef>
                <a:spcPct val="0"/>
              </a:spcBef>
              <a:buFontTx/>
              <a:buNone/>
            </a:pPr>
            <a:endParaRPr lang="en-US" sz="2400" dirty="0">
              <a:latin typeface="Arial" charset="0"/>
            </a:endParaRPr>
          </a:p>
          <a:p>
            <a:pPr eaLnBrk="1" hangingPunct="1">
              <a:spcBef>
                <a:spcPct val="0"/>
              </a:spcBef>
              <a:buFontTx/>
              <a:buNone/>
            </a:pPr>
            <a:endParaRPr lang="en-US" sz="1600" dirty="0">
              <a:latin typeface="Arial" charset="0"/>
            </a:endParaRPr>
          </a:p>
          <a:p>
            <a:pPr eaLnBrk="1" hangingPunct="1">
              <a:spcBef>
                <a:spcPct val="0"/>
              </a:spcBef>
              <a:buFontTx/>
              <a:buNone/>
            </a:pPr>
            <a:endParaRPr lang="en-US" sz="500" dirty="0">
              <a:latin typeface="Arial" charset="0"/>
            </a:endParaRPr>
          </a:p>
          <a:p>
            <a:pPr eaLnBrk="1" hangingPunct="1">
              <a:spcBef>
                <a:spcPct val="0"/>
              </a:spcBef>
              <a:buFontTx/>
              <a:buNone/>
            </a:pPr>
            <a:endParaRPr lang="en-US" sz="500" dirty="0" smtClean="0">
              <a:latin typeface="Arial" charset="0"/>
            </a:endParaRPr>
          </a:p>
          <a:p>
            <a:pPr eaLnBrk="1" hangingPunct="1">
              <a:spcBef>
                <a:spcPct val="0"/>
              </a:spcBef>
              <a:buFontTx/>
              <a:buNone/>
            </a:pPr>
            <a:endParaRPr lang="en-US" sz="500" dirty="0">
              <a:latin typeface="Arial" charset="0"/>
            </a:endParaRPr>
          </a:p>
          <a:p>
            <a:pPr eaLnBrk="1" hangingPunct="1">
              <a:spcBef>
                <a:spcPct val="0"/>
              </a:spcBef>
              <a:buFontTx/>
              <a:buNone/>
            </a:pPr>
            <a:endParaRPr lang="en-US" sz="500" dirty="0">
              <a:latin typeface="Arial" charset="0"/>
            </a:endParaRPr>
          </a:p>
        </p:txBody>
      </p:sp>
      <p:graphicFrame>
        <p:nvGraphicFramePr>
          <p:cNvPr id="2050" name="Object 4"/>
          <p:cNvGraphicFramePr>
            <a:graphicFrameLocks noChangeAspect="1"/>
          </p:cNvGraphicFramePr>
          <p:nvPr>
            <p:ph sz="quarter" idx="4294967295"/>
            <p:extLst>
              <p:ext uri="{D42A27DB-BD31-4B8C-83A1-F6EECF244321}">
                <p14:modId xmlns:p14="http://schemas.microsoft.com/office/powerpoint/2010/main" val="676175238"/>
              </p:ext>
            </p:extLst>
          </p:nvPr>
        </p:nvGraphicFramePr>
        <p:xfrm>
          <a:off x="2743200" y="2040323"/>
          <a:ext cx="2819400" cy="855277"/>
        </p:xfrm>
        <a:graphic>
          <a:graphicData uri="http://schemas.openxmlformats.org/presentationml/2006/ole">
            <mc:AlternateContent xmlns:mc="http://schemas.openxmlformats.org/markup-compatibility/2006">
              <mc:Choice xmlns:v="urn:schemas-microsoft-com:vml" Requires="v">
                <p:oleObj spid="_x0000_s116904" name="Equation" r:id="rId3" imgW="1422360" imgH="431640" progId="Equation.3">
                  <p:embed/>
                </p:oleObj>
              </mc:Choice>
              <mc:Fallback>
                <p:oleObj name="Equation" r:id="rId3" imgW="14223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040323"/>
                        <a:ext cx="2819400" cy="855277"/>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15859230"/>
              </p:ext>
            </p:extLst>
          </p:nvPr>
        </p:nvGraphicFramePr>
        <p:xfrm>
          <a:off x="1600200" y="3147916"/>
          <a:ext cx="6553200" cy="890684"/>
        </p:xfrm>
        <a:graphic>
          <a:graphicData uri="http://schemas.openxmlformats.org/presentationml/2006/ole">
            <mc:AlternateContent xmlns:mc="http://schemas.openxmlformats.org/markup-compatibility/2006">
              <mc:Choice xmlns:v="urn:schemas-microsoft-com:vml" Requires="v">
                <p:oleObj spid="_x0000_s116905" name="Equation" r:id="rId5" imgW="3175000" imgH="431800" progId="Equation.3">
                  <p:embed/>
                </p:oleObj>
              </mc:Choice>
              <mc:Fallback>
                <p:oleObj name="Equation" r:id="rId5" imgW="3175000" imgH="431800" progId="Equation.3">
                  <p:embed/>
                  <p:pic>
                    <p:nvPicPr>
                      <p:cNvPr id="0" name=""/>
                      <p:cNvPicPr>
                        <a:picLocks noChangeAspect="1" noChangeArrowheads="1"/>
                      </p:cNvPicPr>
                      <p:nvPr/>
                    </p:nvPicPr>
                    <p:blipFill>
                      <a:blip r:embed="rId6"/>
                      <a:srcRect/>
                      <a:stretch>
                        <a:fillRect/>
                      </a:stretch>
                    </p:blipFill>
                    <p:spPr bwMode="auto">
                      <a:xfrm>
                        <a:off x="1600200" y="3147916"/>
                        <a:ext cx="6553200" cy="890684"/>
                      </a:xfrm>
                      <a:prstGeom prst="rect">
                        <a:avLst/>
                      </a:prstGeom>
                      <a:noFill/>
                      <a:ln>
                        <a:noFill/>
                      </a:ln>
                    </p:spPr>
                  </p:pic>
                </p:oleObj>
              </mc:Fallback>
            </mc:AlternateContent>
          </a:graphicData>
        </a:graphic>
      </p:graphicFrame>
      <p:sp>
        <p:nvSpPr>
          <p:cNvPr id="15" name="Text Box 8"/>
          <p:cNvSpPr txBox="1">
            <a:spLocks noChangeArrowheads="1"/>
          </p:cNvSpPr>
          <p:nvPr/>
        </p:nvSpPr>
        <p:spPr bwMode="auto">
          <a:xfrm>
            <a:off x="304800" y="6336268"/>
            <a:ext cx="60364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dirty="0" smtClean="0"/>
              <a:t>[Yu &amp; </a:t>
            </a:r>
            <a:r>
              <a:rPr lang="en-US" b="0" dirty="0" err="1" smtClean="0"/>
              <a:t>Joachims</a:t>
            </a:r>
            <a:r>
              <a:rPr lang="en-US" b="0" dirty="0" smtClean="0"/>
              <a:t>, 2009] [</a:t>
            </a:r>
            <a:r>
              <a:rPr lang="en-US" b="0" dirty="0" err="1" smtClean="0"/>
              <a:t>Yessenalina</a:t>
            </a:r>
            <a:r>
              <a:rPr lang="en-US" b="0" dirty="0" smtClean="0"/>
              <a:t>, Yue &amp; </a:t>
            </a:r>
            <a:r>
              <a:rPr lang="en-US" b="0" dirty="0" err="1" smtClean="0"/>
              <a:t>Cardie</a:t>
            </a:r>
            <a:r>
              <a:rPr lang="en-US" b="0" dirty="0" smtClean="0"/>
              <a:t>, 2010]</a:t>
            </a:r>
            <a:endParaRPr lang="en-US" b="0" dirty="0"/>
          </a:p>
        </p:txBody>
      </p:sp>
      <p:graphicFrame>
        <p:nvGraphicFramePr>
          <p:cNvPr id="10" name="Object 9"/>
          <p:cNvGraphicFramePr>
            <a:graphicFrameLocks noChangeAspect="1"/>
          </p:cNvGraphicFramePr>
          <p:nvPr>
            <p:extLst>
              <p:ext uri="{D42A27DB-BD31-4B8C-83A1-F6EECF244321}">
                <p14:modId xmlns:p14="http://schemas.microsoft.com/office/powerpoint/2010/main" val="2670235652"/>
              </p:ext>
            </p:extLst>
          </p:nvPr>
        </p:nvGraphicFramePr>
        <p:xfrm>
          <a:off x="3738563" y="4586287"/>
          <a:ext cx="4584700" cy="823913"/>
        </p:xfrm>
        <a:graphic>
          <a:graphicData uri="http://schemas.openxmlformats.org/presentationml/2006/ole">
            <mc:AlternateContent xmlns:mc="http://schemas.openxmlformats.org/markup-compatibility/2006">
              <mc:Choice xmlns:v="urn:schemas-microsoft-com:vml" Requires="v">
                <p:oleObj spid="_x0000_s116906" name="Equation" r:id="rId7" imgW="1765300" imgH="317500" progId="Equation.3">
                  <p:embed/>
                </p:oleObj>
              </mc:Choice>
              <mc:Fallback>
                <p:oleObj name="Equation" r:id="rId7" imgW="1765300" imgH="317500" progId="Equation.3">
                  <p:embed/>
                  <p:pic>
                    <p:nvPicPr>
                      <p:cNvPr id="0" name=""/>
                      <p:cNvPicPr>
                        <a:picLocks noChangeAspect="1" noChangeArrowheads="1"/>
                      </p:cNvPicPr>
                      <p:nvPr/>
                    </p:nvPicPr>
                    <p:blipFill>
                      <a:blip r:embed="rId8"/>
                      <a:srcRect/>
                      <a:stretch>
                        <a:fillRect/>
                      </a:stretch>
                    </p:blipFill>
                    <p:spPr bwMode="auto">
                      <a:xfrm>
                        <a:off x="3738563" y="4586287"/>
                        <a:ext cx="4584700" cy="823913"/>
                      </a:xfrm>
                      <a:prstGeom prst="rect">
                        <a:avLst/>
                      </a:prstGeom>
                      <a:noFill/>
                      <a:ln>
                        <a:noFill/>
                      </a:ln>
                    </p:spPr>
                  </p:pic>
                </p:oleObj>
              </mc:Fallback>
            </mc:AlternateContent>
          </a:graphicData>
        </a:graphic>
      </p:graphicFrame>
      <p:sp>
        <p:nvSpPr>
          <p:cNvPr id="14" name="TextBox 13"/>
          <p:cNvSpPr txBox="1"/>
          <p:nvPr/>
        </p:nvSpPr>
        <p:spPr>
          <a:xfrm>
            <a:off x="1600200" y="3988714"/>
            <a:ext cx="6629400" cy="400110"/>
          </a:xfrm>
          <a:prstGeom prst="rect">
            <a:avLst/>
          </a:prstGeom>
          <a:noFill/>
        </p:spPr>
        <p:txBody>
          <a:bodyPr wrap="square" rtlCol="0">
            <a:spAutoFit/>
          </a:bodyPr>
          <a:lstStyle/>
          <a:p>
            <a:pPr algn="ctr"/>
            <a:r>
              <a:rPr lang="en-US" sz="2000" dirty="0" smtClean="0">
                <a:solidFill>
                  <a:srgbClr val="800000"/>
                </a:solidFill>
              </a:rPr>
              <a:t>Requires finding most violated constraint</a:t>
            </a:r>
            <a:endParaRPr lang="en-US" sz="2000" dirty="0">
              <a:solidFill>
                <a:srgbClr val="800000"/>
              </a:solidFill>
            </a:endParaRPr>
          </a:p>
        </p:txBody>
      </p:sp>
      <p:sp>
        <p:nvSpPr>
          <p:cNvPr id="16" name="Left Brace 15"/>
          <p:cNvSpPr/>
          <p:nvPr/>
        </p:nvSpPr>
        <p:spPr>
          <a:xfrm rot="16200000">
            <a:off x="4724400" y="685801"/>
            <a:ext cx="381000" cy="6324600"/>
          </a:xfrm>
          <a:prstGeom prst="leftBrace">
            <a:avLst/>
          </a:prstGeom>
          <a:ln w="3810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43313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6"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138238534"/>
              </p:ext>
            </p:extLst>
          </p:nvPr>
        </p:nvGraphicFramePr>
        <p:xfrm>
          <a:off x="457200" y="975360"/>
          <a:ext cx="8229600" cy="2225040"/>
        </p:xfrm>
        <a:graphic>
          <a:graphicData uri="http://schemas.openxmlformats.org/drawingml/2006/table">
            <a:tbl>
              <a:tblPr firstRow="1">
                <a:tableStyleId>{EB9631B5-78F2-41C9-869B-9F39066F8104}</a:tableStyleId>
              </a:tblPr>
              <a:tblGrid>
                <a:gridCol w="2743200"/>
                <a:gridCol w="2743200"/>
                <a:gridCol w="2743200"/>
              </a:tblGrid>
              <a:tr h="370840">
                <a:tc>
                  <a:txBody>
                    <a:bodyPr/>
                    <a:lstStyle/>
                    <a:p>
                      <a:r>
                        <a:rPr lang="en-US" dirty="0" smtClean="0"/>
                        <a:t>Initialization </a:t>
                      </a:r>
                      <a:endParaRPr lang="en-US" dirty="0">
                        <a:solidFill>
                          <a:schemeClr val="bg1"/>
                        </a:solidFill>
                      </a:endParaRPr>
                    </a:p>
                  </a:txBody>
                  <a:tcPr>
                    <a:lnB w="12700" cap="flat" cmpd="sng" algn="ctr">
                      <a:solidFill>
                        <a:scrgbClr r="0" g="0" b="0"/>
                      </a:solidFill>
                      <a:prstDash val="solid"/>
                      <a:round/>
                      <a:headEnd type="none" w="med" len="med"/>
                      <a:tailEnd type="none" w="med" len="med"/>
                    </a:lnB>
                  </a:tcPr>
                </a:tc>
                <a:tc>
                  <a:txBody>
                    <a:bodyPr/>
                    <a:lstStyle/>
                    <a:p>
                      <a:r>
                        <a:rPr lang="en-US" dirty="0" smtClean="0"/>
                        <a:t>Method</a:t>
                      </a:r>
                      <a:endParaRPr lang="en-US" dirty="0">
                        <a:solidFill>
                          <a:schemeClr val="tx1"/>
                        </a:solidFill>
                      </a:endParaRPr>
                    </a:p>
                  </a:txBody>
                  <a:tcPr>
                    <a:lnB w="12700" cap="flat" cmpd="sng" algn="ctr">
                      <a:solidFill>
                        <a:scrgbClr r="0" g="0" b="0"/>
                      </a:solidFill>
                      <a:prstDash val="solid"/>
                      <a:round/>
                      <a:headEnd type="none" w="med" len="med"/>
                      <a:tailEnd type="none" w="med" len="med"/>
                    </a:lnB>
                  </a:tcPr>
                </a:tc>
                <a:tc>
                  <a:txBody>
                    <a:bodyPr/>
                    <a:lstStyle/>
                    <a:p>
                      <a:r>
                        <a:rPr lang="en-US" dirty="0" smtClean="0"/>
                        <a:t>Accuracy</a:t>
                      </a:r>
                      <a:endParaRPr lang="en-US" dirty="0">
                        <a:solidFill>
                          <a:schemeClr val="tx1"/>
                        </a:solidFill>
                      </a:endParaRPr>
                    </a:p>
                  </a:txBody>
                  <a:tcPr>
                    <a:lnB w="12700" cap="flat" cmpd="sng" algn="ctr">
                      <a:solidFill>
                        <a:scrgbClr r="0" g="0" b="0"/>
                      </a:solidFill>
                      <a:prstDash val="solid"/>
                      <a:round/>
                      <a:headEnd type="none" w="med" len="med"/>
                      <a:tailEnd type="none" w="med" len="med"/>
                    </a:lnB>
                  </a:tcPr>
                </a:tc>
              </a:tr>
              <a:tr h="370840">
                <a:tc>
                  <a:txBody>
                    <a:bodyPr/>
                    <a:lstStyle/>
                    <a:p>
                      <a:r>
                        <a:rPr lang="en-US" dirty="0" smtClean="0"/>
                        <a:t>Baseline</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Standard SVM</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88.6%</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Annotated Rationales</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Zaidan</a:t>
                      </a:r>
                      <a:r>
                        <a:rPr lang="en-US" dirty="0" smtClean="0"/>
                        <a:t> et al., 2007</a:t>
                      </a:r>
                      <a:endParaRPr lang="en-US" dirty="0"/>
                    </a:p>
                  </a:txBody>
                  <a:tcPr>
                    <a:lnT w="12700" cap="flat" cmpd="sng" algn="ctr">
                      <a:solidFill>
                        <a:scrgbClr r="0" g="0" b="0"/>
                      </a:solidFill>
                      <a:prstDash val="solid"/>
                      <a:round/>
                      <a:headEnd type="none" w="med" len="med"/>
                      <a:tailEnd type="none" w="med" len="med"/>
                    </a:lnT>
                  </a:tcPr>
                </a:tc>
                <a:tc>
                  <a:txBody>
                    <a:bodyPr/>
                    <a:lstStyle/>
                    <a:p>
                      <a:r>
                        <a:rPr lang="en-US" dirty="0" smtClean="0"/>
                        <a:t>92.2%</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endParaRPr lang="en-US"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b="1" dirty="0" smtClean="0">
                          <a:solidFill>
                            <a:srgbClr val="800000"/>
                          </a:solidFill>
                        </a:rPr>
                        <a:t>SVM-</a:t>
                      </a:r>
                      <a:r>
                        <a:rPr lang="en-US" b="1" dirty="0" err="1" smtClean="0">
                          <a:solidFill>
                            <a:srgbClr val="800000"/>
                          </a:solidFill>
                        </a:rPr>
                        <a:t>sle</a:t>
                      </a:r>
                      <a:endParaRPr lang="en-US" b="1" dirty="0">
                        <a:solidFill>
                          <a:srgbClr val="800000"/>
                        </a:solidFill>
                      </a:endParaRPr>
                    </a:p>
                  </a:txBody>
                  <a:tcPr>
                    <a:lnB w="12700" cap="flat" cmpd="sng" algn="ctr">
                      <a:solidFill>
                        <a:scrgbClr r="0" g="0" b="0"/>
                      </a:solidFill>
                      <a:prstDash val="solid"/>
                      <a:round/>
                      <a:headEnd type="none" w="med" len="med"/>
                      <a:tailEnd type="none" w="med" len="med"/>
                    </a:lnB>
                  </a:tcPr>
                </a:tc>
                <a:tc>
                  <a:txBody>
                    <a:bodyPr/>
                    <a:lstStyle/>
                    <a:p>
                      <a:r>
                        <a:rPr lang="en-US" b="1" dirty="0" smtClean="0">
                          <a:solidFill>
                            <a:srgbClr val="800000"/>
                          </a:solidFill>
                        </a:rPr>
                        <a:t>93.2%</a:t>
                      </a:r>
                      <a:endParaRPr lang="en-US" b="1" dirty="0">
                        <a:solidFill>
                          <a:srgbClr val="800000"/>
                        </a:solidFill>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370840">
                <a:tc>
                  <a:txBody>
                    <a:bodyPr/>
                    <a:lstStyle/>
                    <a:p>
                      <a:r>
                        <a:rPr lang="en-US" dirty="0" smtClean="0"/>
                        <a:t>Opinion Finder</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Yessenalina</a:t>
                      </a:r>
                      <a:r>
                        <a:rPr lang="en-US" dirty="0" smtClean="0"/>
                        <a:t> et</a:t>
                      </a:r>
                      <a:r>
                        <a:rPr lang="en-US" baseline="0" dirty="0" smtClean="0"/>
                        <a:t> al., 2009</a:t>
                      </a:r>
                      <a:endParaRPr lang="en-US" dirty="0"/>
                    </a:p>
                  </a:txBody>
                  <a:tcPr>
                    <a:lnT w="12700" cap="flat" cmpd="sng" algn="ctr">
                      <a:solidFill>
                        <a:scrgbClr r="0" g="0" b="0"/>
                      </a:solidFill>
                      <a:prstDash val="solid"/>
                      <a:round/>
                      <a:headEnd type="none" w="med" len="med"/>
                      <a:tailEnd type="none" w="med" len="med"/>
                    </a:lnT>
                  </a:tcPr>
                </a:tc>
                <a:tc>
                  <a:txBody>
                    <a:bodyPr/>
                    <a:lstStyle/>
                    <a:p>
                      <a:r>
                        <a:rPr lang="en-US" dirty="0" smtClean="0"/>
                        <a:t>91.8%</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endParaRPr lang="en-US"/>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b="1" dirty="0" smtClean="0">
                          <a:solidFill>
                            <a:srgbClr val="800000"/>
                          </a:solidFill>
                        </a:rPr>
                        <a:t>SVM-</a:t>
                      </a:r>
                      <a:r>
                        <a:rPr lang="en-US" b="1" dirty="0" err="1" smtClean="0">
                          <a:solidFill>
                            <a:srgbClr val="800000"/>
                          </a:solidFill>
                        </a:rPr>
                        <a:t>sle</a:t>
                      </a:r>
                      <a:endParaRPr lang="en-US" b="1" dirty="0">
                        <a:solidFill>
                          <a:srgbClr val="800000"/>
                        </a:solidFill>
                      </a:endParaRPr>
                    </a:p>
                  </a:txBody>
                  <a:tcPr>
                    <a:lnB w="12700" cap="flat" cmpd="sng" algn="ctr">
                      <a:solidFill>
                        <a:scrgbClr r="0" g="0" b="0"/>
                      </a:solidFill>
                      <a:prstDash val="solid"/>
                      <a:round/>
                      <a:headEnd type="none" w="med" len="med"/>
                      <a:tailEnd type="none" w="med" len="med"/>
                    </a:lnB>
                  </a:tcPr>
                </a:tc>
                <a:tc>
                  <a:txBody>
                    <a:bodyPr/>
                    <a:lstStyle/>
                    <a:p>
                      <a:r>
                        <a:rPr lang="en-US" b="1" dirty="0" smtClean="0">
                          <a:solidFill>
                            <a:srgbClr val="800000"/>
                          </a:solidFill>
                        </a:rPr>
                        <a:t>92.5%</a:t>
                      </a:r>
                      <a:endParaRPr lang="en-US" b="1" dirty="0">
                        <a:solidFill>
                          <a:srgbClr val="800000"/>
                        </a:solidFill>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val="1251086056"/>
              </p:ext>
            </p:extLst>
          </p:nvPr>
        </p:nvGraphicFramePr>
        <p:xfrm>
          <a:off x="457200" y="4170065"/>
          <a:ext cx="8229600" cy="1854200"/>
        </p:xfrm>
        <a:graphic>
          <a:graphicData uri="http://schemas.openxmlformats.org/drawingml/2006/table">
            <a:tbl>
              <a:tblPr firstRow="1">
                <a:tableStyleId>{EB9631B5-78F2-41C9-869B-9F39066F8104}</a:tableStyleId>
              </a:tblPr>
              <a:tblGrid>
                <a:gridCol w="2743200"/>
                <a:gridCol w="2743200"/>
                <a:gridCol w="2743200"/>
              </a:tblGrid>
              <a:tr h="370840">
                <a:tc>
                  <a:txBody>
                    <a:bodyPr/>
                    <a:lstStyle/>
                    <a:p>
                      <a:r>
                        <a:rPr lang="en-US" dirty="0" smtClean="0"/>
                        <a:t>Initialization </a:t>
                      </a:r>
                      <a:endParaRPr lang="en-US" dirty="0">
                        <a:solidFill>
                          <a:schemeClr val="bg1"/>
                        </a:solidFill>
                      </a:endParaRPr>
                    </a:p>
                  </a:txBody>
                  <a:tcPr>
                    <a:lnB w="12700" cap="flat" cmpd="sng" algn="ctr">
                      <a:solidFill>
                        <a:scrgbClr r="0" g="0" b="0"/>
                      </a:solidFill>
                      <a:prstDash val="solid"/>
                      <a:round/>
                      <a:headEnd type="none" w="med" len="med"/>
                      <a:tailEnd type="none" w="med" len="med"/>
                    </a:lnB>
                  </a:tcPr>
                </a:tc>
                <a:tc>
                  <a:txBody>
                    <a:bodyPr/>
                    <a:lstStyle/>
                    <a:p>
                      <a:r>
                        <a:rPr lang="en-US" dirty="0" smtClean="0"/>
                        <a:t>Method</a:t>
                      </a:r>
                      <a:endParaRPr lang="en-US" dirty="0">
                        <a:solidFill>
                          <a:schemeClr val="tx1"/>
                        </a:solidFill>
                      </a:endParaRPr>
                    </a:p>
                  </a:txBody>
                  <a:tcPr>
                    <a:lnB w="12700" cap="flat" cmpd="sng" algn="ctr">
                      <a:solidFill>
                        <a:scrgbClr r="0" g="0" b="0"/>
                      </a:solidFill>
                      <a:prstDash val="solid"/>
                      <a:round/>
                      <a:headEnd type="none" w="med" len="med"/>
                      <a:tailEnd type="none" w="med" len="med"/>
                    </a:lnB>
                  </a:tcPr>
                </a:tc>
                <a:tc>
                  <a:txBody>
                    <a:bodyPr/>
                    <a:lstStyle/>
                    <a:p>
                      <a:r>
                        <a:rPr lang="en-US" dirty="0" smtClean="0"/>
                        <a:t>Accuracy</a:t>
                      </a:r>
                      <a:endParaRPr lang="en-US" dirty="0">
                        <a:solidFill>
                          <a:schemeClr val="tx1"/>
                        </a:solidFill>
                      </a:endParaRPr>
                    </a:p>
                  </a:txBody>
                  <a:tcPr>
                    <a:lnB w="12700" cap="flat" cmpd="sng" algn="ctr">
                      <a:solidFill>
                        <a:scrgbClr r="0" g="0" b="0"/>
                      </a:solidFill>
                      <a:prstDash val="solid"/>
                      <a:round/>
                      <a:headEnd type="none" w="med" len="med"/>
                      <a:tailEnd type="none" w="med" len="med"/>
                    </a:lnB>
                  </a:tcPr>
                </a:tc>
              </a:tr>
              <a:tr h="370840">
                <a:tc>
                  <a:txBody>
                    <a:bodyPr/>
                    <a:lstStyle/>
                    <a:p>
                      <a:r>
                        <a:rPr lang="en-US" dirty="0" smtClean="0"/>
                        <a:t>Baseline</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Standard SVM</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70.0%</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Opinion Finder</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Thomas et al., 2006</a:t>
                      </a:r>
                      <a:endParaRPr lang="en-US" dirty="0"/>
                    </a:p>
                  </a:txBody>
                  <a:tcPr>
                    <a:lnT w="12700" cap="flat" cmpd="sng" algn="ctr">
                      <a:solidFill>
                        <a:scrgbClr r="0" g="0" b="0"/>
                      </a:solidFill>
                      <a:prstDash val="solid"/>
                      <a:round/>
                      <a:headEnd type="none" w="med" len="med"/>
                      <a:tailEnd type="none" w="med" len="med"/>
                    </a:lnT>
                  </a:tcPr>
                </a:tc>
                <a:tc>
                  <a:txBody>
                    <a:bodyPr/>
                    <a:lstStyle/>
                    <a:p>
                      <a:r>
                        <a:rPr lang="en-US" dirty="0" smtClean="0"/>
                        <a:t>71.3%</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endParaRPr lang="en-US" dirty="0"/>
                    </a:p>
                  </a:txBody>
                  <a:tcPr>
                    <a:lnL w="12700" cap="flat" cmpd="sng" algn="ctr">
                      <a:solidFill>
                        <a:scrgbClr r="0" g="0" b="0"/>
                      </a:solidFill>
                      <a:prstDash val="solid"/>
                      <a:round/>
                      <a:headEnd type="none" w="med" len="med"/>
                      <a:tailEnd type="none" w="med" len="med"/>
                    </a:lnL>
                  </a:tcPr>
                </a:tc>
                <a:tc>
                  <a:txBody>
                    <a:bodyPr/>
                    <a:lstStyle/>
                    <a:p>
                      <a:r>
                        <a:rPr lang="en-US" dirty="0" err="1" smtClean="0"/>
                        <a:t>Bansal</a:t>
                      </a:r>
                      <a:r>
                        <a:rPr lang="en-US" dirty="0" smtClean="0"/>
                        <a:t> et al., 2008</a:t>
                      </a:r>
                      <a:endParaRPr lang="en-US" dirty="0"/>
                    </a:p>
                  </a:txBody>
                  <a:tcPr/>
                </a:tc>
                <a:tc>
                  <a:txBody>
                    <a:bodyPr/>
                    <a:lstStyle/>
                    <a:p>
                      <a:r>
                        <a:rPr lang="en-US" dirty="0" smtClean="0"/>
                        <a:t>75.0%</a:t>
                      </a:r>
                      <a:endParaRPr lang="en-US" dirty="0"/>
                    </a:p>
                  </a:txBody>
                  <a:tcPr>
                    <a:lnR w="12700" cap="flat" cmpd="sng" algn="ctr">
                      <a:solidFill>
                        <a:scrgbClr r="0" g="0" b="0"/>
                      </a:solidFill>
                      <a:prstDash val="solid"/>
                      <a:round/>
                      <a:headEnd type="none" w="med" len="med"/>
                      <a:tailEnd type="none" w="med" len="med"/>
                    </a:lnR>
                  </a:tcPr>
                </a:tc>
              </a:tr>
              <a:tr h="370840">
                <a:tc>
                  <a:txBody>
                    <a:bodyPr/>
                    <a:lstStyle/>
                    <a:p>
                      <a:endParaRPr lang="en-US"/>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b="1" dirty="0" smtClean="0">
                          <a:solidFill>
                            <a:srgbClr val="800000"/>
                          </a:solidFill>
                        </a:rPr>
                        <a:t>SVM-</a:t>
                      </a:r>
                      <a:r>
                        <a:rPr lang="en-US" b="1" dirty="0" err="1" smtClean="0">
                          <a:solidFill>
                            <a:srgbClr val="800000"/>
                          </a:solidFill>
                        </a:rPr>
                        <a:t>sle</a:t>
                      </a:r>
                      <a:endParaRPr lang="en-US" b="1" dirty="0">
                        <a:solidFill>
                          <a:srgbClr val="800000"/>
                        </a:solidFill>
                      </a:endParaRPr>
                    </a:p>
                  </a:txBody>
                  <a:tcPr>
                    <a:lnB w="12700" cap="flat" cmpd="sng" algn="ctr">
                      <a:solidFill>
                        <a:scrgbClr r="0" g="0" b="0"/>
                      </a:solidFill>
                      <a:prstDash val="solid"/>
                      <a:round/>
                      <a:headEnd type="none" w="med" len="med"/>
                      <a:tailEnd type="none" w="med" len="med"/>
                    </a:lnB>
                  </a:tcPr>
                </a:tc>
                <a:tc>
                  <a:txBody>
                    <a:bodyPr/>
                    <a:lstStyle/>
                    <a:p>
                      <a:r>
                        <a:rPr lang="en-US" b="1" dirty="0" smtClean="0">
                          <a:solidFill>
                            <a:srgbClr val="800000"/>
                          </a:solidFill>
                        </a:rPr>
                        <a:t>77.7%</a:t>
                      </a:r>
                      <a:endParaRPr lang="en-US" b="1" dirty="0">
                        <a:solidFill>
                          <a:srgbClr val="800000"/>
                        </a:solidFill>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11" name="TextBox 10"/>
          <p:cNvSpPr txBox="1"/>
          <p:nvPr/>
        </p:nvSpPr>
        <p:spPr>
          <a:xfrm>
            <a:off x="381000" y="365760"/>
            <a:ext cx="3536996" cy="461665"/>
          </a:xfrm>
          <a:prstGeom prst="rect">
            <a:avLst/>
          </a:prstGeom>
          <a:noFill/>
        </p:spPr>
        <p:txBody>
          <a:bodyPr wrap="none" rtlCol="0">
            <a:spAutoFit/>
          </a:bodyPr>
          <a:lstStyle/>
          <a:p>
            <a:r>
              <a:rPr lang="en-US" sz="2400" b="1" dirty="0" smtClean="0"/>
              <a:t>Movie Reviews Corpus</a:t>
            </a:r>
            <a:endParaRPr lang="en-US" sz="2400" b="1" dirty="0"/>
          </a:p>
        </p:txBody>
      </p:sp>
      <p:sp>
        <p:nvSpPr>
          <p:cNvPr id="12" name="TextBox 11"/>
          <p:cNvSpPr txBox="1"/>
          <p:nvPr/>
        </p:nvSpPr>
        <p:spPr>
          <a:xfrm>
            <a:off x="381000" y="3581400"/>
            <a:ext cx="4768102" cy="461665"/>
          </a:xfrm>
          <a:prstGeom prst="rect">
            <a:avLst/>
          </a:prstGeom>
          <a:noFill/>
        </p:spPr>
        <p:txBody>
          <a:bodyPr wrap="none" rtlCol="0">
            <a:spAutoFit/>
          </a:bodyPr>
          <a:lstStyle/>
          <a:p>
            <a:r>
              <a:rPr lang="en-US" sz="2400" b="1" dirty="0" smtClean="0"/>
              <a:t>Congressional Debates Corpus</a:t>
            </a:r>
            <a:endParaRPr lang="en-US" sz="2400" b="1" dirty="0"/>
          </a:p>
        </p:txBody>
      </p:sp>
    </p:spTree>
    <p:extLst>
      <p:ext uri="{BB962C8B-B14F-4D97-AF65-F5344CB8AC3E}">
        <p14:creationId xmlns:p14="http://schemas.microsoft.com/office/powerpoint/2010/main" val="1654026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7578" y="533400"/>
            <a:ext cx="8734022" cy="3962400"/>
          </a:xfrm>
          <a:prstGeom prst="rect">
            <a:avLst/>
          </a:prstGeom>
        </p:spPr>
      </p:pic>
      <p:sp>
        <p:nvSpPr>
          <p:cNvPr id="7" name="TextBox 6"/>
          <p:cNvSpPr txBox="1"/>
          <p:nvPr/>
        </p:nvSpPr>
        <p:spPr>
          <a:xfrm>
            <a:off x="304800" y="5159514"/>
            <a:ext cx="7071067" cy="707886"/>
          </a:xfrm>
          <a:prstGeom prst="rect">
            <a:avLst/>
          </a:prstGeom>
          <a:noFill/>
        </p:spPr>
        <p:txBody>
          <a:bodyPr wrap="none" rtlCol="0">
            <a:spAutoFit/>
          </a:bodyPr>
          <a:lstStyle/>
          <a:p>
            <a:r>
              <a:rPr lang="en-US" sz="2000" dirty="0" smtClean="0">
                <a:solidFill>
                  <a:srgbClr val="008000"/>
                </a:solidFill>
              </a:rPr>
              <a:t>Green sentences </a:t>
            </a:r>
            <a:r>
              <a:rPr lang="en-US" sz="2000" dirty="0" smtClean="0"/>
              <a:t>denote most positive supporting sentences</a:t>
            </a:r>
          </a:p>
          <a:p>
            <a:r>
              <a:rPr lang="en-US" sz="2000" u="sng" dirty="0" smtClean="0">
                <a:solidFill>
                  <a:srgbClr val="000000"/>
                </a:solidFill>
              </a:rPr>
              <a:t>Underlined sentences</a:t>
            </a:r>
            <a:r>
              <a:rPr lang="en-US" sz="2000" dirty="0" smtClean="0">
                <a:solidFill>
                  <a:srgbClr val="000000"/>
                </a:solidFill>
              </a:rPr>
              <a:t> denote least subjective sentences</a:t>
            </a:r>
            <a:endParaRPr lang="en-US" sz="2000" u="sng" dirty="0">
              <a:solidFill>
                <a:srgbClr val="000000"/>
              </a:solidFill>
            </a:endParaRPr>
          </a:p>
        </p:txBody>
      </p:sp>
    </p:spTree>
    <p:extLst>
      <p:ext uri="{BB962C8B-B14F-4D97-AF65-F5344CB8AC3E}">
        <p14:creationId xmlns:p14="http://schemas.microsoft.com/office/powerpoint/2010/main" val="414865893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SVMs</a:t>
            </a:r>
            <a:endParaRPr lang="en-US" dirty="0"/>
          </a:p>
        </p:txBody>
      </p:sp>
      <p:sp>
        <p:nvSpPr>
          <p:cNvPr id="3" name="Content Placeholder 2"/>
          <p:cNvSpPr>
            <a:spLocks noGrp="1"/>
          </p:cNvSpPr>
          <p:nvPr>
            <p:ph idx="1"/>
          </p:nvPr>
        </p:nvSpPr>
        <p:spPr/>
        <p:txBody>
          <a:bodyPr/>
          <a:lstStyle/>
          <a:p>
            <a:r>
              <a:rPr lang="en-US" sz="2400" dirty="0" smtClean="0"/>
              <a:t>Train parameterized structured prediction models.</a:t>
            </a:r>
          </a:p>
          <a:p>
            <a:endParaRPr lang="en-US" sz="500" dirty="0"/>
          </a:p>
          <a:p>
            <a:r>
              <a:rPr lang="en-US" sz="2400" dirty="0" smtClean="0"/>
              <a:t>Requires 4 ingredients</a:t>
            </a:r>
          </a:p>
          <a:p>
            <a:pPr lvl="1"/>
            <a:r>
              <a:rPr lang="en-US" sz="2000" dirty="0" smtClean="0"/>
              <a:t>Joint feature map (linear)</a:t>
            </a:r>
          </a:p>
          <a:p>
            <a:pPr lvl="1"/>
            <a:r>
              <a:rPr lang="en-US" sz="2000" dirty="0" smtClean="0"/>
              <a:t>Inference</a:t>
            </a:r>
          </a:p>
          <a:p>
            <a:pPr lvl="1"/>
            <a:r>
              <a:rPr lang="en-US" sz="2000" dirty="0" smtClean="0"/>
              <a:t>Loss function</a:t>
            </a:r>
          </a:p>
          <a:p>
            <a:pPr lvl="1"/>
            <a:r>
              <a:rPr lang="en-US" sz="2000" dirty="0" smtClean="0"/>
              <a:t>Finding most violated constraint</a:t>
            </a:r>
          </a:p>
          <a:p>
            <a:endParaRPr lang="en-US" sz="500" dirty="0"/>
          </a:p>
          <a:p>
            <a:r>
              <a:rPr lang="en-US" sz="2400" dirty="0" smtClean="0"/>
              <a:t>Applications in information retrieval</a:t>
            </a:r>
          </a:p>
          <a:p>
            <a:pPr lvl="1"/>
            <a:r>
              <a:rPr lang="en-US" sz="2000" dirty="0" smtClean="0"/>
              <a:t>Optimizing Mean Average Precision in rankings</a:t>
            </a:r>
          </a:p>
          <a:p>
            <a:pPr lvl="1"/>
            <a:r>
              <a:rPr lang="en-US" sz="2000" dirty="0" smtClean="0"/>
              <a:t>Optimizing diversity</a:t>
            </a:r>
          </a:p>
          <a:p>
            <a:pPr lvl="1"/>
            <a:r>
              <a:rPr lang="en-US" sz="2000" dirty="0" smtClean="0"/>
              <a:t>Predicting sentiment with latent explanations</a:t>
            </a:r>
            <a:endParaRPr lang="en-US" sz="2000" dirty="0"/>
          </a:p>
        </p:txBody>
      </p:sp>
      <p:sp>
        <p:nvSpPr>
          <p:cNvPr id="4" name="TextBox 3"/>
          <p:cNvSpPr txBox="1"/>
          <p:nvPr/>
        </p:nvSpPr>
        <p:spPr>
          <a:xfrm>
            <a:off x="2209800" y="6019800"/>
            <a:ext cx="4867814" cy="646331"/>
          </a:xfrm>
          <a:prstGeom prst="rect">
            <a:avLst/>
          </a:prstGeom>
          <a:noFill/>
        </p:spPr>
        <p:txBody>
          <a:bodyPr wrap="none" rtlCol="0">
            <a:spAutoFit/>
          </a:bodyPr>
          <a:lstStyle/>
          <a:p>
            <a:pPr algn="ctr"/>
            <a:r>
              <a:rPr lang="en-US" dirty="0" smtClean="0"/>
              <a:t>Work supported by NSF IIS-0713483, </a:t>
            </a:r>
          </a:p>
          <a:p>
            <a:pPr algn="ctr"/>
            <a:r>
              <a:rPr lang="en-US" dirty="0" smtClean="0"/>
              <a:t>Microsoft Fellowship, and Yahoo! KSC Award.</a:t>
            </a:r>
            <a:endParaRPr lang="en-US" dirty="0"/>
          </a:p>
        </p:txBody>
      </p:sp>
    </p:spTree>
    <p:extLst>
      <p:ext uri="{BB962C8B-B14F-4D97-AF65-F5344CB8AC3E}">
        <p14:creationId xmlns:p14="http://schemas.microsoft.com/office/powerpoint/2010/main" val="29566040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a:latin typeface="Arial" charset="0"/>
              </a:rPr>
              <a:t>1</a:t>
            </a:r>
            <a:r>
              <a:rPr lang="en-US" baseline="30000">
                <a:latin typeface="Arial" charset="0"/>
              </a:rPr>
              <a:t>st</a:t>
            </a:r>
            <a:r>
              <a:rPr lang="en-US">
                <a:latin typeface="Arial" charset="0"/>
              </a:rPr>
              <a:t> Order Sequence Labeling</a:t>
            </a:r>
          </a:p>
        </p:txBody>
      </p:sp>
      <p:sp>
        <p:nvSpPr>
          <p:cNvPr id="1028" name="Content Placeholder 2"/>
          <p:cNvSpPr>
            <a:spLocks noGrp="1"/>
          </p:cNvSpPr>
          <p:nvPr>
            <p:ph idx="1"/>
          </p:nvPr>
        </p:nvSpPr>
        <p:spPr/>
        <p:txBody>
          <a:bodyPr/>
          <a:lstStyle/>
          <a:p>
            <a:r>
              <a:rPr lang="en-US" sz="3000" dirty="0">
                <a:latin typeface="Arial" charset="0"/>
              </a:rPr>
              <a:t>Given: </a:t>
            </a:r>
          </a:p>
          <a:p>
            <a:pPr lvl="1"/>
            <a:r>
              <a:rPr lang="en-US" sz="2700" dirty="0">
                <a:latin typeface="Arial" charset="0"/>
              </a:rPr>
              <a:t>scoring function S(x, y</a:t>
            </a:r>
            <a:r>
              <a:rPr lang="en-US" sz="2700" baseline="-25000" dirty="0">
                <a:latin typeface="Arial" charset="0"/>
              </a:rPr>
              <a:t>1</a:t>
            </a:r>
            <a:r>
              <a:rPr lang="en-US" sz="2700" dirty="0">
                <a:latin typeface="Arial" charset="0"/>
              </a:rPr>
              <a:t>, y</a:t>
            </a:r>
            <a:r>
              <a:rPr lang="en-US" sz="2700" baseline="-25000" dirty="0">
                <a:latin typeface="Arial" charset="0"/>
              </a:rPr>
              <a:t>2</a:t>
            </a:r>
            <a:r>
              <a:rPr lang="en-US" sz="2700" dirty="0">
                <a:latin typeface="Arial" charset="0"/>
              </a:rPr>
              <a:t>)</a:t>
            </a:r>
          </a:p>
          <a:p>
            <a:pPr lvl="1"/>
            <a:r>
              <a:rPr lang="en-US" sz="2700" dirty="0">
                <a:latin typeface="Arial" charset="0"/>
              </a:rPr>
              <a:t>input example </a:t>
            </a:r>
            <a:r>
              <a:rPr lang="en-US" sz="2700" b="1" dirty="0" smtClean="0">
                <a:latin typeface="Arial" charset="0"/>
              </a:rPr>
              <a:t>x</a:t>
            </a:r>
            <a:r>
              <a:rPr lang="en-US" sz="2700" dirty="0" smtClean="0">
                <a:latin typeface="Arial" charset="0"/>
              </a:rPr>
              <a:t> = (</a:t>
            </a:r>
            <a:r>
              <a:rPr lang="en-US" sz="2700" dirty="0">
                <a:latin typeface="Arial" charset="0"/>
              </a:rPr>
              <a:t>x</a:t>
            </a:r>
            <a:r>
              <a:rPr lang="en-US" sz="2700" baseline="-25000" dirty="0">
                <a:latin typeface="Arial" charset="0"/>
              </a:rPr>
              <a:t>1</a:t>
            </a:r>
            <a:r>
              <a:rPr lang="en-US" sz="2700" dirty="0">
                <a:latin typeface="Arial" charset="0"/>
              </a:rPr>
              <a:t>,…,</a:t>
            </a:r>
            <a:r>
              <a:rPr lang="en-US" sz="2700" dirty="0" err="1">
                <a:latin typeface="Arial" charset="0"/>
              </a:rPr>
              <a:t>x</a:t>
            </a:r>
            <a:r>
              <a:rPr lang="en-US" sz="2700" baseline="-25000" dirty="0" err="1">
                <a:latin typeface="Arial" charset="0"/>
              </a:rPr>
              <a:t>n</a:t>
            </a:r>
            <a:r>
              <a:rPr lang="en-US" sz="2700" dirty="0" smtClean="0">
                <a:latin typeface="Arial" charset="0"/>
              </a:rPr>
              <a:t>)</a:t>
            </a:r>
            <a:endParaRPr lang="en-US" sz="2700" dirty="0">
              <a:latin typeface="Arial" charset="0"/>
            </a:endParaRPr>
          </a:p>
          <a:p>
            <a:pPr lvl="1"/>
            <a:endParaRPr lang="en-US" sz="500" dirty="0">
              <a:latin typeface="Arial" charset="0"/>
            </a:endParaRPr>
          </a:p>
          <a:p>
            <a:r>
              <a:rPr lang="en-US" sz="3000" dirty="0">
                <a:latin typeface="Arial" charset="0"/>
              </a:rPr>
              <a:t>Finds sequence </a:t>
            </a:r>
            <a:r>
              <a:rPr lang="en-US" sz="3000" b="1" dirty="0" smtClean="0">
                <a:latin typeface="Arial" charset="0"/>
              </a:rPr>
              <a:t>y</a:t>
            </a:r>
            <a:r>
              <a:rPr lang="en-US" sz="3000" dirty="0" smtClean="0">
                <a:latin typeface="Arial" charset="0"/>
              </a:rPr>
              <a:t> = (</a:t>
            </a:r>
            <a:r>
              <a:rPr lang="en-US" sz="3000" dirty="0">
                <a:latin typeface="Arial" charset="0"/>
              </a:rPr>
              <a:t>y</a:t>
            </a:r>
            <a:r>
              <a:rPr lang="en-US" sz="3000" baseline="-25000" dirty="0">
                <a:latin typeface="Arial" charset="0"/>
              </a:rPr>
              <a:t>1</a:t>
            </a:r>
            <a:r>
              <a:rPr lang="en-US" sz="3000" dirty="0">
                <a:latin typeface="Arial" charset="0"/>
              </a:rPr>
              <a:t>,…,</a:t>
            </a:r>
            <a:r>
              <a:rPr lang="en-US" sz="3000" dirty="0" err="1">
                <a:latin typeface="Arial" charset="0"/>
              </a:rPr>
              <a:t>y</a:t>
            </a:r>
            <a:r>
              <a:rPr lang="en-US" sz="3000" baseline="-25000" dirty="0" err="1">
                <a:latin typeface="Arial" charset="0"/>
              </a:rPr>
              <a:t>n</a:t>
            </a:r>
            <a:r>
              <a:rPr lang="en-US" sz="3000" dirty="0">
                <a:latin typeface="Arial" charset="0"/>
              </a:rPr>
              <a:t>) to maximize </a:t>
            </a:r>
          </a:p>
          <a:p>
            <a:pPr>
              <a:buFontTx/>
              <a:buNone/>
            </a:pPr>
            <a:endParaRPr lang="en-US" dirty="0">
              <a:latin typeface="Arial" charset="0"/>
            </a:endParaRPr>
          </a:p>
          <a:p>
            <a:endParaRPr lang="en-US" dirty="0" smtClean="0">
              <a:latin typeface="Arial" charset="0"/>
            </a:endParaRPr>
          </a:p>
          <a:p>
            <a:endParaRPr lang="en-US" dirty="0">
              <a:latin typeface="Arial" charset="0"/>
            </a:endParaRPr>
          </a:p>
          <a:p>
            <a:r>
              <a:rPr lang="en-US" sz="3000" dirty="0">
                <a:latin typeface="Arial" charset="0"/>
              </a:rPr>
              <a:t>Solved with dynamic programming (Viterbi)</a:t>
            </a:r>
          </a:p>
        </p:txBody>
      </p:sp>
      <p:graphicFrame>
        <p:nvGraphicFramePr>
          <p:cNvPr id="1026" name="Object 2"/>
          <p:cNvGraphicFramePr>
            <a:graphicFrameLocks noChangeAspect="1"/>
          </p:cNvGraphicFramePr>
          <p:nvPr>
            <p:extLst>
              <p:ext uri="{D42A27DB-BD31-4B8C-83A1-F6EECF244321}">
                <p14:modId xmlns:p14="http://schemas.microsoft.com/office/powerpoint/2010/main" val="1054446603"/>
              </p:ext>
            </p:extLst>
          </p:nvPr>
        </p:nvGraphicFramePr>
        <p:xfrm>
          <a:off x="2308225" y="3817938"/>
          <a:ext cx="4683125" cy="1162050"/>
        </p:xfrm>
        <a:graphic>
          <a:graphicData uri="http://schemas.openxmlformats.org/presentationml/2006/ole">
            <mc:AlternateContent xmlns:mc="http://schemas.openxmlformats.org/markup-compatibility/2006">
              <mc:Choice xmlns:v="urn:schemas-microsoft-com:vml" Requires="v">
                <p:oleObj spid="_x0000_s1231" name="Equation" r:id="rId3" imgW="1841500" imgH="457200" progId="Equation.3">
                  <p:embed/>
                </p:oleObj>
              </mc:Choice>
              <mc:Fallback>
                <p:oleObj name="Equation" r:id="rId3" imgW="1841500" imgH="457200" progId="Equation.3">
                  <p:embed/>
                  <p:pic>
                    <p:nvPicPr>
                      <p:cNvPr id="0" name="Object 2"/>
                      <p:cNvPicPr>
                        <a:picLocks noChangeAspect="1" noChangeArrowheads="1"/>
                      </p:cNvPicPr>
                      <p:nvPr/>
                    </p:nvPicPr>
                    <p:blipFill>
                      <a:blip r:embed="rId4"/>
                      <a:srcRect/>
                      <a:stretch>
                        <a:fillRect/>
                      </a:stretch>
                    </p:blipFill>
                    <p:spPr bwMode="auto">
                      <a:xfrm>
                        <a:off x="2308225" y="3817938"/>
                        <a:ext cx="4683125" cy="116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 name="TextBox 6"/>
          <p:cNvSpPr txBox="1">
            <a:spLocks noChangeArrowheads="1"/>
          </p:cNvSpPr>
          <p:nvPr/>
        </p:nvSpPr>
        <p:spPr bwMode="auto">
          <a:xfrm>
            <a:off x="838200" y="4979313"/>
            <a:ext cx="335280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ja-JP" altLang="en-US" sz="2200" dirty="0">
                <a:solidFill>
                  <a:srgbClr val="800000"/>
                </a:solidFill>
              </a:rPr>
              <a:t>“</a:t>
            </a:r>
            <a:r>
              <a:rPr lang="en-US" sz="2200" dirty="0">
                <a:solidFill>
                  <a:srgbClr val="800000"/>
                </a:solidFill>
              </a:rPr>
              <a:t>Hypothesis Function</a:t>
            </a:r>
            <a:r>
              <a:rPr lang="ja-JP" altLang="en-US" sz="2200" dirty="0">
                <a:solidFill>
                  <a:srgbClr val="800000"/>
                </a:solidFill>
              </a:rPr>
              <a:t>”</a:t>
            </a:r>
            <a:endParaRPr lang="en-US" sz="2200" dirty="0">
              <a:solidFill>
                <a:srgbClr val="800000"/>
              </a:solidFill>
            </a:endParaRPr>
          </a:p>
        </p:txBody>
      </p:sp>
      <p:sp>
        <p:nvSpPr>
          <p:cNvPr id="6" name="Right Brace 5"/>
          <p:cNvSpPr/>
          <p:nvPr/>
        </p:nvSpPr>
        <p:spPr>
          <a:xfrm rot="5400000">
            <a:off x="2514600" y="4419600"/>
            <a:ext cx="304800" cy="762000"/>
          </a:xfrm>
          <a:prstGeom prst="rightBrace">
            <a:avLst/>
          </a:prstGeom>
          <a:ln w="3810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8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1"/>
          <p:cNvSpPr>
            <a:spLocks noGrp="1"/>
          </p:cNvSpPr>
          <p:nvPr>
            <p:ph type="title"/>
          </p:nvPr>
        </p:nvSpPr>
        <p:spPr/>
        <p:txBody>
          <a:bodyPr/>
          <a:lstStyle/>
          <a:p>
            <a:r>
              <a:rPr lang="en-US">
                <a:latin typeface="Arial" charset="0"/>
              </a:rPr>
              <a:t>Some Formulation Restrictions</a:t>
            </a:r>
          </a:p>
        </p:txBody>
      </p:sp>
      <p:sp>
        <p:nvSpPr>
          <p:cNvPr id="2054" name="Content Placeholder 2"/>
          <p:cNvSpPr>
            <a:spLocks noGrp="1"/>
          </p:cNvSpPr>
          <p:nvPr>
            <p:ph idx="1"/>
          </p:nvPr>
        </p:nvSpPr>
        <p:spPr/>
        <p:txBody>
          <a:bodyPr/>
          <a:lstStyle/>
          <a:p>
            <a:r>
              <a:rPr lang="en-US" dirty="0">
                <a:latin typeface="Arial" charset="0"/>
              </a:rPr>
              <a:t>Assume S is parameterized </a:t>
            </a:r>
            <a:r>
              <a:rPr lang="en-US" i="1" dirty="0">
                <a:latin typeface="Arial" charset="0"/>
              </a:rPr>
              <a:t>linearly</a:t>
            </a:r>
            <a:r>
              <a:rPr lang="en-US" dirty="0">
                <a:latin typeface="Arial" charset="0"/>
              </a:rPr>
              <a:t> by some weight vector w in R</a:t>
            </a:r>
            <a:r>
              <a:rPr lang="en-US" baseline="30000" dirty="0">
                <a:latin typeface="Arial" charset="0"/>
              </a:rPr>
              <a:t>D</a:t>
            </a:r>
            <a:r>
              <a:rPr lang="en-US" dirty="0">
                <a:latin typeface="Arial" charset="0"/>
              </a:rPr>
              <a:t>.</a:t>
            </a:r>
          </a:p>
          <a:p>
            <a:pPr>
              <a:buFontTx/>
              <a:buNone/>
            </a:pPr>
            <a:endParaRPr lang="en-US" dirty="0">
              <a:latin typeface="Arial" charset="0"/>
            </a:endParaRPr>
          </a:p>
          <a:p>
            <a:pPr>
              <a:buFontTx/>
              <a:buNone/>
            </a:pPr>
            <a:endParaRPr lang="en-US" dirty="0">
              <a:latin typeface="Arial" charset="0"/>
            </a:endParaRPr>
          </a:p>
          <a:p>
            <a:r>
              <a:rPr lang="en-US" dirty="0">
                <a:latin typeface="Arial" charset="0"/>
              </a:rPr>
              <a:t>This means that </a:t>
            </a:r>
          </a:p>
          <a:p>
            <a:pPr>
              <a:buFontTx/>
              <a:buNone/>
            </a:pPr>
            <a:endParaRPr lang="en-US" dirty="0">
              <a:latin typeface="Arial" charset="0"/>
            </a:endParaRPr>
          </a:p>
        </p:txBody>
      </p:sp>
      <p:graphicFrame>
        <p:nvGraphicFramePr>
          <p:cNvPr id="2050" name="Object 3"/>
          <p:cNvGraphicFramePr>
            <a:graphicFrameLocks noChangeAspect="1"/>
          </p:cNvGraphicFramePr>
          <p:nvPr>
            <p:extLst>
              <p:ext uri="{D42A27DB-BD31-4B8C-83A1-F6EECF244321}">
                <p14:modId xmlns:p14="http://schemas.microsoft.com/office/powerpoint/2010/main" val="16035790"/>
              </p:ext>
            </p:extLst>
          </p:nvPr>
        </p:nvGraphicFramePr>
        <p:xfrm>
          <a:off x="1712913" y="2830513"/>
          <a:ext cx="5454650" cy="935037"/>
        </p:xfrm>
        <a:graphic>
          <a:graphicData uri="http://schemas.openxmlformats.org/presentationml/2006/ole">
            <mc:AlternateContent xmlns:mc="http://schemas.openxmlformats.org/markup-compatibility/2006">
              <mc:Choice xmlns:v="urn:schemas-microsoft-com:vml" Requires="v">
                <p:oleObj spid="_x0000_s2660" name="Equation" r:id="rId3" imgW="2146300" imgH="368300" progId="Equation.3">
                  <p:embed/>
                </p:oleObj>
              </mc:Choice>
              <mc:Fallback>
                <p:oleObj name="Equation" r:id="rId3" imgW="2146300" imgH="368300" progId="Equation.3">
                  <p:embed/>
                  <p:pic>
                    <p:nvPicPr>
                      <p:cNvPr id="0" name="Object 3"/>
                      <p:cNvPicPr>
                        <a:picLocks noChangeAspect="1" noChangeArrowheads="1"/>
                      </p:cNvPicPr>
                      <p:nvPr/>
                    </p:nvPicPr>
                    <p:blipFill>
                      <a:blip r:embed="rId4"/>
                      <a:srcRect/>
                      <a:stretch>
                        <a:fillRect/>
                      </a:stretch>
                    </p:blipFill>
                    <p:spPr bwMode="auto">
                      <a:xfrm>
                        <a:off x="1712913" y="2830513"/>
                        <a:ext cx="5454650"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51" name="Object 3"/>
          <p:cNvGraphicFramePr>
            <a:graphicFrameLocks noChangeAspect="1"/>
          </p:cNvGraphicFramePr>
          <p:nvPr>
            <p:extLst>
              <p:ext uri="{D42A27DB-BD31-4B8C-83A1-F6EECF244321}">
                <p14:modId xmlns:p14="http://schemas.microsoft.com/office/powerpoint/2010/main" val="2782467441"/>
              </p:ext>
            </p:extLst>
          </p:nvPr>
        </p:nvGraphicFramePr>
        <p:xfrm>
          <a:off x="1500188" y="4572000"/>
          <a:ext cx="4695825" cy="611188"/>
        </p:xfrm>
        <a:graphic>
          <a:graphicData uri="http://schemas.openxmlformats.org/presentationml/2006/ole">
            <mc:AlternateContent xmlns:mc="http://schemas.openxmlformats.org/markup-compatibility/2006">
              <mc:Choice xmlns:v="urn:schemas-microsoft-com:vml" Requires="v">
                <p:oleObj spid="_x0000_s2661" name="Equation" r:id="rId5" imgW="1752600" imgH="228600" progId="Equation.3">
                  <p:embed/>
                </p:oleObj>
              </mc:Choice>
              <mc:Fallback>
                <p:oleObj name="Equation" r:id="rId5" imgW="1752600" imgH="228600" progId="Equation.3">
                  <p:embed/>
                  <p:pic>
                    <p:nvPicPr>
                      <p:cNvPr id="0" name="Object 3"/>
                      <p:cNvPicPr>
                        <a:picLocks noChangeAspect="1" noChangeArrowheads="1"/>
                      </p:cNvPicPr>
                      <p:nvPr/>
                    </p:nvPicPr>
                    <p:blipFill>
                      <a:blip r:embed="rId6"/>
                      <a:srcRect/>
                      <a:stretch>
                        <a:fillRect/>
                      </a:stretch>
                    </p:blipFill>
                    <p:spPr bwMode="auto">
                      <a:xfrm>
                        <a:off x="1500188" y="4572000"/>
                        <a:ext cx="4695825"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52" name="Object 6"/>
          <p:cNvGraphicFramePr>
            <a:graphicFrameLocks noChangeAspect="1"/>
          </p:cNvGraphicFramePr>
          <p:nvPr>
            <p:extLst>
              <p:ext uri="{D42A27DB-BD31-4B8C-83A1-F6EECF244321}">
                <p14:modId xmlns:p14="http://schemas.microsoft.com/office/powerpoint/2010/main" val="2331945069"/>
              </p:ext>
            </p:extLst>
          </p:nvPr>
        </p:nvGraphicFramePr>
        <p:xfrm>
          <a:off x="2611438" y="5302250"/>
          <a:ext cx="5486400" cy="936625"/>
        </p:xfrm>
        <a:graphic>
          <a:graphicData uri="http://schemas.openxmlformats.org/presentationml/2006/ole">
            <mc:AlternateContent xmlns:mc="http://schemas.openxmlformats.org/markup-compatibility/2006">
              <mc:Choice xmlns:v="urn:schemas-microsoft-com:vml" Requires="v">
                <p:oleObj spid="_x0000_s2662" name="Equation" r:id="rId7" imgW="2159000" imgH="368300" progId="Equation.3">
                  <p:embed/>
                </p:oleObj>
              </mc:Choice>
              <mc:Fallback>
                <p:oleObj name="Equation" r:id="rId7" imgW="2159000" imgH="368300" progId="Equation.3">
                  <p:embed/>
                  <p:pic>
                    <p:nvPicPr>
                      <p:cNvPr id="0" name="Object 6"/>
                      <p:cNvPicPr>
                        <a:picLocks noChangeAspect="1" noChangeArrowheads="1"/>
                      </p:cNvPicPr>
                      <p:nvPr/>
                    </p:nvPicPr>
                    <p:blipFill>
                      <a:blip r:embed="rId8"/>
                      <a:srcRect/>
                      <a:stretch>
                        <a:fillRect/>
                      </a:stretch>
                    </p:blipFill>
                    <p:spPr bwMode="auto">
                      <a:xfrm>
                        <a:off x="2611438" y="5302250"/>
                        <a:ext cx="54864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55" name="TextBox 6"/>
          <p:cNvSpPr txBox="1">
            <a:spLocks noChangeArrowheads="1"/>
          </p:cNvSpPr>
          <p:nvPr/>
        </p:nvSpPr>
        <p:spPr bwMode="auto">
          <a:xfrm>
            <a:off x="1524000" y="6248400"/>
            <a:ext cx="335280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ja-JP" altLang="en-US" sz="2200" dirty="0">
                <a:solidFill>
                  <a:srgbClr val="800000"/>
                </a:solidFill>
              </a:rPr>
              <a:t>“</a:t>
            </a:r>
            <a:r>
              <a:rPr lang="en-US" sz="2200" dirty="0">
                <a:solidFill>
                  <a:srgbClr val="800000"/>
                </a:solidFill>
              </a:rPr>
              <a:t>Hypothesis Function</a:t>
            </a:r>
            <a:r>
              <a:rPr lang="ja-JP" altLang="en-US" sz="2200" dirty="0">
                <a:solidFill>
                  <a:srgbClr val="800000"/>
                </a:solidFill>
              </a:rPr>
              <a:t>”</a:t>
            </a:r>
            <a:endParaRPr lang="en-US" sz="2200" dirty="0">
              <a:solidFill>
                <a:srgbClr val="800000"/>
              </a:solidFill>
            </a:endParaRPr>
          </a:p>
        </p:txBody>
      </p:sp>
      <p:sp>
        <p:nvSpPr>
          <p:cNvPr id="8" name="Right Brace 7"/>
          <p:cNvSpPr/>
          <p:nvPr/>
        </p:nvSpPr>
        <p:spPr>
          <a:xfrm rot="5400000">
            <a:off x="3009900" y="5524500"/>
            <a:ext cx="381000" cy="1066800"/>
          </a:xfrm>
          <a:prstGeom prst="rightBrace">
            <a:avLst/>
          </a:prstGeom>
          <a:ln w="3810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8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itle 1"/>
          <p:cNvSpPr>
            <a:spLocks noGrp="1"/>
          </p:cNvSpPr>
          <p:nvPr>
            <p:ph type="title"/>
          </p:nvPr>
        </p:nvSpPr>
        <p:spPr/>
        <p:txBody>
          <a:bodyPr/>
          <a:lstStyle/>
          <a:p>
            <a:r>
              <a:rPr lang="en-US" dirty="0" smtClean="0">
                <a:latin typeface="Arial" charset="0"/>
              </a:rPr>
              <a:t>Joint Feature Map</a:t>
            </a:r>
            <a:endParaRPr lang="en-US" dirty="0">
              <a:latin typeface="Arial" charset="0"/>
            </a:endParaRPr>
          </a:p>
        </p:txBody>
      </p:sp>
      <p:sp>
        <p:nvSpPr>
          <p:cNvPr id="3079" name="Content Placeholder 2"/>
          <p:cNvSpPr>
            <a:spLocks noGrp="1"/>
          </p:cNvSpPr>
          <p:nvPr>
            <p:ph idx="1"/>
          </p:nvPr>
        </p:nvSpPr>
        <p:spPr/>
        <p:txBody>
          <a:bodyPr/>
          <a:lstStyle/>
          <a:p>
            <a:r>
              <a:rPr lang="en-US" dirty="0">
                <a:latin typeface="Arial" charset="0"/>
              </a:rPr>
              <a:t>From last slide:</a:t>
            </a:r>
          </a:p>
          <a:p>
            <a:endParaRPr lang="en-US" dirty="0">
              <a:latin typeface="Arial" charset="0"/>
            </a:endParaRPr>
          </a:p>
          <a:p>
            <a:pPr>
              <a:buFontTx/>
              <a:buNone/>
            </a:pPr>
            <a:endParaRPr lang="en-US" sz="2400" dirty="0">
              <a:latin typeface="Arial" charset="0"/>
            </a:endParaRPr>
          </a:p>
          <a:p>
            <a:r>
              <a:rPr lang="en-US" b="1" dirty="0" smtClean="0">
                <a:latin typeface="Arial" charset="0"/>
              </a:rPr>
              <a:t>Joint feature map:</a:t>
            </a:r>
            <a:endParaRPr lang="en-US" b="1" dirty="0">
              <a:latin typeface="Arial" charset="0"/>
            </a:endParaRPr>
          </a:p>
          <a:p>
            <a:endParaRPr lang="en-US" dirty="0">
              <a:latin typeface="Arial" charset="0"/>
            </a:endParaRPr>
          </a:p>
          <a:p>
            <a:endParaRPr lang="en-US" sz="1600" dirty="0">
              <a:latin typeface="Arial" charset="0"/>
            </a:endParaRPr>
          </a:p>
          <a:p>
            <a:r>
              <a:rPr lang="en-US" dirty="0">
                <a:latin typeface="Arial" charset="0"/>
              </a:rPr>
              <a:t>Our hypothesis function:</a:t>
            </a:r>
          </a:p>
        </p:txBody>
      </p:sp>
      <p:graphicFrame>
        <p:nvGraphicFramePr>
          <p:cNvPr id="3074" name="Object 4"/>
          <p:cNvGraphicFramePr>
            <a:graphicFrameLocks noChangeAspect="1"/>
          </p:cNvGraphicFramePr>
          <p:nvPr>
            <p:extLst>
              <p:ext uri="{D42A27DB-BD31-4B8C-83A1-F6EECF244321}">
                <p14:modId xmlns:p14="http://schemas.microsoft.com/office/powerpoint/2010/main" val="1834786288"/>
              </p:ext>
            </p:extLst>
          </p:nvPr>
        </p:nvGraphicFramePr>
        <p:xfrm>
          <a:off x="1849438" y="2178050"/>
          <a:ext cx="5487987" cy="936625"/>
        </p:xfrm>
        <a:graphic>
          <a:graphicData uri="http://schemas.openxmlformats.org/presentationml/2006/ole">
            <mc:AlternateContent xmlns:mc="http://schemas.openxmlformats.org/markup-compatibility/2006">
              <mc:Choice xmlns:v="urn:schemas-microsoft-com:vml" Requires="v">
                <p:oleObj spid="_x0000_s3698" name="Equation" r:id="rId3" imgW="2159000" imgH="368300" progId="Equation.3">
                  <p:embed/>
                </p:oleObj>
              </mc:Choice>
              <mc:Fallback>
                <p:oleObj name="Equation" r:id="rId3" imgW="2159000" imgH="368300" progId="Equation.3">
                  <p:embed/>
                  <p:pic>
                    <p:nvPicPr>
                      <p:cNvPr id="0" name="Object 4"/>
                      <p:cNvPicPr>
                        <a:picLocks noChangeAspect="1" noChangeArrowheads="1"/>
                      </p:cNvPicPr>
                      <p:nvPr/>
                    </p:nvPicPr>
                    <p:blipFill>
                      <a:blip r:embed="rId4"/>
                      <a:srcRect/>
                      <a:stretch>
                        <a:fillRect/>
                      </a:stretch>
                    </p:blipFill>
                    <p:spPr bwMode="auto">
                      <a:xfrm>
                        <a:off x="1849438" y="2178050"/>
                        <a:ext cx="5487987"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5" name="Object 5"/>
          <p:cNvGraphicFramePr>
            <a:graphicFrameLocks noChangeAspect="1"/>
          </p:cNvGraphicFramePr>
          <p:nvPr/>
        </p:nvGraphicFramePr>
        <p:xfrm>
          <a:off x="1889125" y="3810000"/>
          <a:ext cx="4191000" cy="898525"/>
        </p:xfrm>
        <a:graphic>
          <a:graphicData uri="http://schemas.openxmlformats.org/presentationml/2006/ole">
            <mc:AlternateContent xmlns:mc="http://schemas.openxmlformats.org/markup-compatibility/2006">
              <mc:Choice xmlns:v="urn:schemas-microsoft-com:vml" Requires="v">
                <p:oleObj spid="_x0000_s3699" name="Equation" r:id="rId5" imgW="1600200" imgH="342720" progId="Equation.3">
                  <p:embed/>
                </p:oleObj>
              </mc:Choice>
              <mc:Fallback>
                <p:oleObj name="Equation" r:id="rId5" imgW="1600200" imgH="34272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125" y="3810000"/>
                        <a:ext cx="41910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6" name="Object 6"/>
          <p:cNvGraphicFramePr>
            <a:graphicFrameLocks noChangeAspect="1"/>
          </p:cNvGraphicFramePr>
          <p:nvPr/>
        </p:nvGraphicFramePr>
        <p:xfrm>
          <a:off x="2054225" y="5224463"/>
          <a:ext cx="4422775" cy="871537"/>
        </p:xfrm>
        <a:graphic>
          <a:graphicData uri="http://schemas.openxmlformats.org/presentationml/2006/ole">
            <mc:AlternateContent xmlns:mc="http://schemas.openxmlformats.org/markup-compatibility/2006">
              <mc:Choice xmlns:v="urn:schemas-microsoft-com:vml" Requires="v">
                <p:oleObj spid="_x0000_s3700" name="Equation" r:id="rId7" imgW="1739880" imgH="342720" progId="Equation.3">
                  <p:embed/>
                </p:oleObj>
              </mc:Choice>
              <mc:Fallback>
                <p:oleObj name="Equation" r:id="rId7" imgW="1739880" imgH="34272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4225" y="5224463"/>
                        <a:ext cx="4422775" cy="87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80" name="TextBox 8"/>
          <p:cNvSpPr txBox="1">
            <a:spLocks noChangeArrowheads="1"/>
          </p:cNvSpPr>
          <p:nvPr/>
        </p:nvSpPr>
        <p:spPr bwMode="auto">
          <a:xfrm>
            <a:off x="3581400" y="6248400"/>
            <a:ext cx="4191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ja-JP" altLang="en-US" sz="2200" dirty="0">
                <a:solidFill>
                  <a:srgbClr val="800000"/>
                </a:solidFill>
              </a:rPr>
              <a:t>“</a:t>
            </a:r>
            <a:r>
              <a:rPr lang="en-US" sz="2200" dirty="0">
                <a:solidFill>
                  <a:srgbClr val="800000"/>
                </a:solidFill>
              </a:rPr>
              <a:t>Linear Discriminant Function</a:t>
            </a:r>
            <a:r>
              <a:rPr lang="ja-JP" altLang="en-US" sz="2200" dirty="0">
                <a:solidFill>
                  <a:srgbClr val="800000"/>
                </a:solidFill>
              </a:rPr>
              <a:t>”</a:t>
            </a:r>
            <a:endParaRPr lang="en-US" sz="2200" dirty="0">
              <a:solidFill>
                <a:srgbClr val="800000"/>
              </a:solidFill>
            </a:endParaRPr>
          </a:p>
        </p:txBody>
      </p:sp>
      <p:sp>
        <p:nvSpPr>
          <p:cNvPr id="2" name="Right Brace 1"/>
          <p:cNvSpPr/>
          <p:nvPr/>
        </p:nvSpPr>
        <p:spPr>
          <a:xfrm rot="5400000">
            <a:off x="5448300" y="5219700"/>
            <a:ext cx="457200" cy="1600200"/>
          </a:xfrm>
          <a:prstGeom prst="rightBrace">
            <a:avLst/>
          </a:prstGeom>
          <a:ln w="3810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800000"/>
              </a:solidFill>
            </a:endParaRP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YYUE@SJHIIONFUVWXYL44" val="2646"/>
  <p:tag name="FIRSTYYUE@8VY9LNNGOFWXY5L9" val="2733"/>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h: X \longrightarrow Y&#10;\end{eqnarray*}&#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10.875"/>
  <p:tag name="PICTUREFILESIZE" val="378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11920</TotalTime>
  <Words>2669</Words>
  <Application>Microsoft Macintosh PowerPoint</Application>
  <PresentationFormat>On-screen Show (4:3)</PresentationFormat>
  <Paragraphs>692</Paragraphs>
  <Slides>63</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6</vt:i4>
      </vt:variant>
      <vt:variant>
        <vt:lpstr>Slide Titles</vt:lpstr>
      </vt:variant>
      <vt:variant>
        <vt:i4>63</vt:i4>
      </vt:variant>
    </vt:vector>
  </HeadingPairs>
  <TitlesOfParts>
    <vt:vector size="76" baseType="lpstr">
      <vt:lpstr>Arial</vt:lpstr>
      <vt:lpstr>Calibri</vt:lpstr>
      <vt:lpstr>Wingdings</vt:lpstr>
      <vt:lpstr>Symbol</vt:lpstr>
      <vt:lpstr>Times New Roman</vt:lpstr>
      <vt:lpstr>System</vt:lpstr>
      <vt:lpstr>Default Design</vt:lpstr>
      <vt:lpstr>Microsoft Equation</vt:lpstr>
      <vt:lpstr>Microsoft Equation 3.0</vt:lpstr>
      <vt:lpstr>Equation</vt:lpstr>
      <vt:lpstr>Microsoft Excel Chart</vt:lpstr>
      <vt:lpstr>Bitmap Image</vt:lpstr>
      <vt:lpstr>Microsoft Excel 97 - 2004 Worksheet</vt:lpstr>
      <vt:lpstr>An Introduction to Structural SVMs and its Application to Information Retrieval</vt:lpstr>
      <vt:lpstr>Supervised Learning</vt:lpstr>
      <vt:lpstr>Examples of Complex Output Spaces</vt:lpstr>
      <vt:lpstr>Examples of Complex Output Spaces</vt:lpstr>
      <vt:lpstr>Examples of Complex Output Spaces</vt:lpstr>
      <vt:lpstr>Examples of Complex Output Spaces</vt:lpstr>
      <vt:lpstr>1st Order Sequence Labeling</vt:lpstr>
      <vt:lpstr>Some Formulation Restrictions</vt:lpstr>
      <vt:lpstr>Joint Feature Map</vt:lpstr>
      <vt:lpstr>Structured Prediction Learning Problem</vt:lpstr>
      <vt:lpstr>Conventional SVMs</vt:lpstr>
      <vt:lpstr>Structural SVM</vt:lpstr>
      <vt:lpstr>Interpreting Constraints</vt:lpstr>
      <vt:lpstr>Adapting to Sequence Labeling</vt:lpstr>
      <vt:lpstr>Structural SVM Training</vt:lpstr>
      <vt:lpstr>Structural SVM Training</vt:lpstr>
      <vt:lpstr>Illustrative Example</vt:lpstr>
      <vt:lpstr>Illustrative Example</vt:lpstr>
      <vt:lpstr>Illustrative Example</vt:lpstr>
      <vt:lpstr>Illustrative Example</vt:lpstr>
      <vt:lpstr>Finding Most Violated Constraint</vt:lpstr>
      <vt:lpstr>Sequence Labeling Revisited</vt:lpstr>
      <vt:lpstr>Structural SVM Recipe</vt:lpstr>
      <vt:lpstr>Structural SVMs for Rankings</vt:lpstr>
      <vt:lpstr>Joint Feature Map for Ranking</vt:lpstr>
      <vt:lpstr>Multivariate Loss Functions</vt:lpstr>
      <vt:lpstr>Multivariate Loss Functions</vt:lpstr>
      <vt:lpstr>Mean Average Precision</vt:lpstr>
      <vt:lpstr>PowerPoint Presentation</vt:lpstr>
      <vt:lpstr>Structural SVM for MAP</vt:lpstr>
      <vt:lpstr>Too Many Constraints!</vt:lpstr>
      <vt:lpstr>Finding Most Violated Constraint</vt:lpstr>
      <vt:lpstr>Finding Most Violated Constraint</vt:lpstr>
      <vt:lpstr>Finding Most Violated Constraint</vt:lpstr>
      <vt:lpstr>Finding Most Violated Constraint</vt:lpstr>
      <vt:lpstr>Finding Most Violated Constraint</vt:lpstr>
      <vt:lpstr>Finding Most Violated Constraint</vt:lpstr>
      <vt:lpstr>PowerPoint Presentation</vt:lpstr>
      <vt:lpstr>Need for Diversity (in 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lpstr>Example</vt:lpstr>
      <vt:lpstr>Prior Work</vt:lpstr>
      <vt:lpstr>Joint Feature Map</vt:lpstr>
      <vt:lpstr>Joint Feature Map</vt:lpstr>
      <vt:lpstr>Weighted Subtopic Loss</vt:lpstr>
      <vt:lpstr>Finding Most Violated Constraint</vt:lpstr>
      <vt:lpstr>PowerPoint Presentation</vt:lpstr>
      <vt:lpstr>Sentiment Classification</vt:lpstr>
      <vt:lpstr>Identifying the Supporting Sentences</vt:lpstr>
      <vt:lpstr>Joint Feature Map</vt:lpstr>
      <vt:lpstr>Inference</vt:lpstr>
      <vt:lpstr>Latent Variable SVMs</vt:lpstr>
      <vt:lpstr>Training Using CCCP</vt:lpstr>
      <vt:lpstr>PowerPoint Presentation</vt:lpstr>
      <vt:lpstr>PowerPoint Presentation</vt:lpstr>
      <vt:lpstr>Structural SVMs</vt:lpstr>
    </vt:vector>
  </TitlesOfParts>
  <Company>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Support Vector Method for Optimizing Rank-Based Performance Measures </dc:title>
  <dc:creator>Yisong Yue</dc:creator>
  <cp:lastModifiedBy>Yisong Yue</cp:lastModifiedBy>
  <cp:revision>269</cp:revision>
  <dcterms:created xsi:type="dcterms:W3CDTF">2007-03-31T21:10:40Z</dcterms:created>
  <dcterms:modified xsi:type="dcterms:W3CDTF">2012-10-30T23:19:43Z</dcterms:modified>
</cp:coreProperties>
</file>